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6" r:id="rId5"/>
    <p:sldId id="395" r:id="rId6"/>
    <p:sldId id="543" r:id="rId7"/>
    <p:sldId id="572" r:id="rId8"/>
    <p:sldId id="573" r:id="rId9"/>
    <p:sldId id="574" r:id="rId10"/>
    <p:sldId id="575" r:id="rId11"/>
    <p:sldId id="576" r:id="rId12"/>
    <p:sldId id="577" r:id="rId13"/>
    <p:sldId id="578" r:id="rId14"/>
    <p:sldId id="579" r:id="rId15"/>
    <p:sldId id="580" r:id="rId16"/>
    <p:sldId id="581" r:id="rId17"/>
    <p:sldId id="582" r:id="rId18"/>
    <p:sldId id="583" r:id="rId19"/>
    <p:sldId id="584" r:id="rId20"/>
    <p:sldId id="585" r:id="rId21"/>
    <p:sldId id="586" r:id="rId22"/>
    <p:sldId id="587" r:id="rId23"/>
    <p:sldId id="571"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sata Bocos" initials="M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990099"/>
    <a:srgbClr val="6600CC"/>
    <a:srgbClr val="CC0099"/>
    <a:srgbClr val="9900FF"/>
    <a:srgbClr val="000066"/>
    <a:srgbClr val="000099"/>
    <a:srgbClr val="6600FF"/>
    <a:srgbClr val="0000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6997" autoAdjust="0"/>
  </p:normalViewPr>
  <p:slideViewPr>
    <p:cSldViewPr>
      <p:cViewPr varScale="1">
        <p:scale>
          <a:sx n="76" d="100"/>
          <a:sy n="76" d="100"/>
        </p:scale>
        <p:origin x="141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9A7637-7DAE-4F21-8E99-C40DDE461E32}" type="datetimeFigureOut">
              <a:rPr lang="en-US" smtClean="0"/>
              <a:t>11/9/2023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3C2750-7BE7-4DFA-AB92-B4445B0FB58D}" type="slidenum">
              <a:rPr lang="en-US" smtClean="0"/>
              <a:t>‹#›</a:t>
            </a:fld>
            <a:endParaRPr lang="en-US" dirty="0"/>
          </a:p>
        </p:txBody>
      </p:sp>
    </p:spTree>
    <p:extLst>
      <p:ext uri="{BB962C8B-B14F-4D97-AF65-F5344CB8AC3E}">
        <p14:creationId xmlns:p14="http://schemas.microsoft.com/office/powerpoint/2010/main" val="33977319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CC5560A-9E12-4792-B9AB-1ACDA764DF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ro-RO" dirty="0"/>
          </a:p>
        </p:txBody>
      </p:sp>
      <p:sp>
        <p:nvSpPr>
          <p:cNvPr id="3" name="Date Placeholder 2">
            <a:extLst>
              <a:ext uri="{FF2B5EF4-FFF2-40B4-BE49-F238E27FC236}">
                <a16:creationId xmlns:a16="http://schemas.microsoft.com/office/drawing/2014/main" id="{CC7ED1D2-7525-4C4D-A689-3DD808FCB8EF}"/>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ECFBA5E6-9DE5-4BF3-975A-C4A5320F9B54}" type="datetimeFigureOut">
              <a:rPr lang="ro-RO"/>
              <a:pPr>
                <a:defRPr/>
              </a:pPr>
              <a:t>09.11.2023</a:t>
            </a:fld>
            <a:endParaRPr lang="ro-RO" dirty="0"/>
          </a:p>
        </p:txBody>
      </p:sp>
      <p:sp>
        <p:nvSpPr>
          <p:cNvPr id="4" name="Slide Image Placeholder 3">
            <a:extLst>
              <a:ext uri="{FF2B5EF4-FFF2-40B4-BE49-F238E27FC236}">
                <a16:creationId xmlns:a16="http://schemas.microsoft.com/office/drawing/2014/main" id="{5D3A3F4C-AF82-4AD8-B718-ED4257193080}"/>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ro-RO" noProof="0" dirty="0"/>
          </a:p>
        </p:txBody>
      </p:sp>
      <p:sp>
        <p:nvSpPr>
          <p:cNvPr id="5" name="Notes Placeholder 4">
            <a:extLst>
              <a:ext uri="{FF2B5EF4-FFF2-40B4-BE49-F238E27FC236}">
                <a16:creationId xmlns:a16="http://schemas.microsoft.com/office/drawing/2014/main" id="{E88E6BE4-F41B-49E9-B62F-17DE213C36A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ro-RO" noProof="0"/>
          </a:p>
        </p:txBody>
      </p:sp>
      <p:sp>
        <p:nvSpPr>
          <p:cNvPr id="6" name="Footer Placeholder 5">
            <a:extLst>
              <a:ext uri="{FF2B5EF4-FFF2-40B4-BE49-F238E27FC236}">
                <a16:creationId xmlns:a16="http://schemas.microsoft.com/office/drawing/2014/main" id="{F6D7D1A6-8E31-48FC-98B1-DA4526CA8CB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ro-RO" dirty="0"/>
          </a:p>
        </p:txBody>
      </p:sp>
      <p:sp>
        <p:nvSpPr>
          <p:cNvPr id="7" name="Slide Number Placeholder 6">
            <a:extLst>
              <a:ext uri="{FF2B5EF4-FFF2-40B4-BE49-F238E27FC236}">
                <a16:creationId xmlns:a16="http://schemas.microsoft.com/office/drawing/2014/main" id="{9BF5E05D-1DE6-4C3F-BCCE-76E8860ED86F}"/>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194BC8D-EE4E-482B-8813-AE978447A1B4}" type="slidenum">
              <a:rPr lang="ro-RO" altLang="ro-RO"/>
              <a:pPr>
                <a:defRPr/>
              </a:pPr>
              <a:t>‹#›</a:t>
            </a:fld>
            <a:endParaRPr lang="ro-RO" altLang="ro-RO" dirty="0"/>
          </a:p>
        </p:txBody>
      </p:sp>
    </p:spTree>
    <p:extLst>
      <p:ext uri="{BB962C8B-B14F-4D97-AF65-F5344CB8AC3E}">
        <p14:creationId xmlns:p14="http://schemas.microsoft.com/office/powerpoint/2010/main" val="188293315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pPr>
              <a:defRPr/>
            </a:pPr>
            <a:fld id="{4194BC8D-EE4E-482B-8813-AE978447A1B4}" type="slidenum">
              <a:rPr lang="ro-RO" altLang="ro-RO" smtClean="0"/>
              <a:pPr>
                <a:defRPr/>
              </a:pPr>
              <a:t>1</a:t>
            </a:fld>
            <a:endParaRPr lang="ro-RO" altLang="ro-RO" dirty="0"/>
          </a:p>
        </p:txBody>
      </p:sp>
    </p:spTree>
    <p:extLst>
      <p:ext uri="{BB962C8B-B14F-4D97-AF65-F5344CB8AC3E}">
        <p14:creationId xmlns:p14="http://schemas.microsoft.com/office/powerpoint/2010/main" val="225118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FBB44E0F-9084-40AD-8796-CBFBD63BA9A6}"/>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64EB00B6-9FD9-4A13-9A4A-686D7E8B9F4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54DF00CA-36D2-4BB7-B1B9-5679A1809DD3}"/>
              </a:ext>
            </a:extLst>
          </p:cNvPr>
          <p:cNvSpPr>
            <a:spLocks noGrp="1" noChangeArrowheads="1"/>
          </p:cNvSpPr>
          <p:nvPr>
            <p:ph type="sldNum" sz="quarter" idx="12"/>
          </p:nvPr>
        </p:nvSpPr>
        <p:spPr>
          <a:ln/>
        </p:spPr>
        <p:txBody>
          <a:bodyPr/>
          <a:lstStyle>
            <a:lvl1pPr>
              <a:defRPr/>
            </a:lvl1pPr>
          </a:lstStyle>
          <a:p>
            <a:pPr>
              <a:defRPr/>
            </a:pPr>
            <a:fld id="{C644A7EE-39F8-4EA0-BC5A-150FD50B1EC4}" type="slidenum">
              <a:rPr lang="en-US" altLang="en-US"/>
              <a:pPr>
                <a:defRPr/>
              </a:pPr>
              <a:t>‹#›</a:t>
            </a:fld>
            <a:endParaRPr lang="en-US" altLang="en-US" dirty="0"/>
          </a:p>
        </p:txBody>
      </p:sp>
    </p:spTree>
    <p:extLst>
      <p:ext uri="{BB962C8B-B14F-4D97-AF65-F5344CB8AC3E}">
        <p14:creationId xmlns:p14="http://schemas.microsoft.com/office/powerpoint/2010/main" val="2947527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090EB6-6C1C-474B-847E-673E9FBAAFBA}"/>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2E40CEDC-96B3-4AE0-869D-2841545282BB}"/>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8816B9ED-BC83-41FB-8C37-CA31227E1263}"/>
              </a:ext>
            </a:extLst>
          </p:cNvPr>
          <p:cNvSpPr>
            <a:spLocks noGrp="1" noChangeArrowheads="1"/>
          </p:cNvSpPr>
          <p:nvPr>
            <p:ph type="sldNum" sz="quarter" idx="12"/>
          </p:nvPr>
        </p:nvSpPr>
        <p:spPr>
          <a:ln/>
        </p:spPr>
        <p:txBody>
          <a:bodyPr/>
          <a:lstStyle>
            <a:lvl1pPr>
              <a:defRPr/>
            </a:lvl1pPr>
          </a:lstStyle>
          <a:p>
            <a:pPr>
              <a:defRPr/>
            </a:pPr>
            <a:fld id="{28DDB530-2FDD-461A-AB66-86DC5EF33B41}" type="slidenum">
              <a:rPr lang="en-US" altLang="en-US"/>
              <a:pPr>
                <a:defRPr/>
              </a:pPr>
              <a:t>‹#›</a:t>
            </a:fld>
            <a:endParaRPr lang="en-US" altLang="en-US" dirty="0"/>
          </a:p>
        </p:txBody>
      </p:sp>
    </p:spTree>
    <p:extLst>
      <p:ext uri="{BB962C8B-B14F-4D97-AF65-F5344CB8AC3E}">
        <p14:creationId xmlns:p14="http://schemas.microsoft.com/office/powerpoint/2010/main" val="36295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5CB164A-7867-4BCD-A9B0-052D8F5B6F83}"/>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D4CDB3C2-0308-4CBC-8705-897546B3F711}"/>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B6A94F83-7489-44FC-B76D-B39E4DE91FBE}"/>
              </a:ext>
            </a:extLst>
          </p:cNvPr>
          <p:cNvSpPr>
            <a:spLocks noGrp="1" noChangeArrowheads="1"/>
          </p:cNvSpPr>
          <p:nvPr>
            <p:ph type="sldNum" sz="quarter" idx="12"/>
          </p:nvPr>
        </p:nvSpPr>
        <p:spPr>
          <a:ln/>
        </p:spPr>
        <p:txBody>
          <a:bodyPr/>
          <a:lstStyle>
            <a:lvl1pPr>
              <a:defRPr/>
            </a:lvl1pPr>
          </a:lstStyle>
          <a:p>
            <a:pPr>
              <a:defRPr/>
            </a:pPr>
            <a:fld id="{417B6087-9244-4A45-8710-3921EB4A0C25}" type="slidenum">
              <a:rPr lang="en-US" altLang="en-US"/>
              <a:pPr>
                <a:defRPr/>
              </a:pPr>
              <a:t>‹#›</a:t>
            </a:fld>
            <a:endParaRPr lang="en-US" altLang="en-US" dirty="0"/>
          </a:p>
        </p:txBody>
      </p:sp>
    </p:spTree>
    <p:extLst>
      <p:ext uri="{BB962C8B-B14F-4D97-AF65-F5344CB8AC3E}">
        <p14:creationId xmlns:p14="http://schemas.microsoft.com/office/powerpoint/2010/main" val="1690891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a:extLst>
              <a:ext uri="{FF2B5EF4-FFF2-40B4-BE49-F238E27FC236}">
                <a16:creationId xmlns:a16="http://schemas.microsoft.com/office/drawing/2014/main" id="{1EA491C4-8E69-4442-BDFB-CAB8FEC44EA7}"/>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B02352F6-577C-4B5E-B3AA-1CC3686C9708}"/>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1B847B0D-A1F1-454F-9C10-64B03EB71F43}"/>
              </a:ext>
            </a:extLst>
          </p:cNvPr>
          <p:cNvSpPr>
            <a:spLocks noGrp="1" noChangeArrowheads="1"/>
          </p:cNvSpPr>
          <p:nvPr>
            <p:ph type="sldNum" sz="quarter" idx="12"/>
          </p:nvPr>
        </p:nvSpPr>
        <p:spPr>
          <a:ln/>
        </p:spPr>
        <p:txBody>
          <a:bodyPr/>
          <a:lstStyle>
            <a:lvl1pPr>
              <a:defRPr/>
            </a:lvl1pPr>
          </a:lstStyle>
          <a:p>
            <a:pPr>
              <a:defRPr/>
            </a:pPr>
            <a:fld id="{B367CCB0-D288-4A72-AA59-449376F6335A}" type="slidenum">
              <a:rPr lang="en-US" altLang="en-US"/>
              <a:pPr>
                <a:defRPr/>
              </a:pPr>
              <a:t>‹#›</a:t>
            </a:fld>
            <a:endParaRPr lang="en-US" altLang="en-US" dirty="0"/>
          </a:p>
        </p:txBody>
      </p:sp>
    </p:spTree>
    <p:extLst>
      <p:ext uri="{BB962C8B-B14F-4D97-AF65-F5344CB8AC3E}">
        <p14:creationId xmlns:p14="http://schemas.microsoft.com/office/powerpoint/2010/main" val="3622637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71F94C5-3A36-4E8F-A45F-C8F99F252309}"/>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E7B0D7F6-67E0-491F-8D95-8E8C422FFE88}"/>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9E009D03-1107-44F2-8AF8-BD88742622E2}"/>
              </a:ext>
            </a:extLst>
          </p:cNvPr>
          <p:cNvSpPr>
            <a:spLocks noGrp="1" noChangeArrowheads="1"/>
          </p:cNvSpPr>
          <p:nvPr>
            <p:ph type="sldNum" sz="quarter" idx="12"/>
          </p:nvPr>
        </p:nvSpPr>
        <p:spPr>
          <a:ln/>
        </p:spPr>
        <p:txBody>
          <a:bodyPr/>
          <a:lstStyle>
            <a:lvl1pPr>
              <a:defRPr/>
            </a:lvl1pPr>
          </a:lstStyle>
          <a:p>
            <a:pPr>
              <a:defRPr/>
            </a:pPr>
            <a:fld id="{6C509AFE-2155-4376-A24A-2A3219B3A21D}" type="slidenum">
              <a:rPr lang="en-US" altLang="en-US"/>
              <a:pPr>
                <a:defRPr/>
              </a:pPr>
              <a:t>‹#›</a:t>
            </a:fld>
            <a:endParaRPr lang="en-US" altLang="en-US" dirty="0"/>
          </a:p>
        </p:txBody>
      </p:sp>
    </p:spTree>
    <p:extLst>
      <p:ext uri="{BB962C8B-B14F-4D97-AF65-F5344CB8AC3E}">
        <p14:creationId xmlns:p14="http://schemas.microsoft.com/office/powerpoint/2010/main" val="360341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8F254C4B-856C-4712-9E66-EF4E3DA654B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B9259B32-F48C-469A-B8AA-2B2E2FBEB71E}"/>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8C5D573A-78C9-4EDF-8D21-CB25C7996BD4}"/>
              </a:ext>
            </a:extLst>
          </p:cNvPr>
          <p:cNvSpPr>
            <a:spLocks noGrp="1" noChangeArrowheads="1"/>
          </p:cNvSpPr>
          <p:nvPr>
            <p:ph type="sldNum" sz="quarter" idx="12"/>
          </p:nvPr>
        </p:nvSpPr>
        <p:spPr>
          <a:ln/>
        </p:spPr>
        <p:txBody>
          <a:bodyPr/>
          <a:lstStyle>
            <a:lvl1pPr>
              <a:defRPr/>
            </a:lvl1pPr>
          </a:lstStyle>
          <a:p>
            <a:pPr>
              <a:defRPr/>
            </a:pPr>
            <a:fld id="{34CE3D3D-74B1-4408-B456-D5F2C1C298F2}" type="slidenum">
              <a:rPr lang="en-US" altLang="en-US"/>
              <a:pPr>
                <a:defRPr/>
              </a:pPr>
              <a:t>‹#›</a:t>
            </a:fld>
            <a:endParaRPr lang="en-US" altLang="en-US" dirty="0"/>
          </a:p>
        </p:txBody>
      </p:sp>
    </p:spTree>
    <p:extLst>
      <p:ext uri="{BB962C8B-B14F-4D97-AF65-F5344CB8AC3E}">
        <p14:creationId xmlns:p14="http://schemas.microsoft.com/office/powerpoint/2010/main" val="3420715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53F52FE-EFC2-4E22-A825-A4C3A86F5AE2}"/>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id="{7BFD038C-C225-47A2-8C70-7F7D6A658284}"/>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A2EB4F5F-B40D-43D5-B4C0-8EB651672C88}"/>
              </a:ext>
            </a:extLst>
          </p:cNvPr>
          <p:cNvSpPr>
            <a:spLocks noGrp="1" noChangeArrowheads="1"/>
          </p:cNvSpPr>
          <p:nvPr>
            <p:ph type="sldNum" sz="quarter" idx="12"/>
          </p:nvPr>
        </p:nvSpPr>
        <p:spPr>
          <a:ln/>
        </p:spPr>
        <p:txBody>
          <a:bodyPr/>
          <a:lstStyle>
            <a:lvl1pPr>
              <a:defRPr/>
            </a:lvl1pPr>
          </a:lstStyle>
          <a:p>
            <a:pPr>
              <a:defRPr/>
            </a:pPr>
            <a:fld id="{AC434AC9-882D-462A-B74B-45AF57E13D03}" type="slidenum">
              <a:rPr lang="en-US" altLang="en-US"/>
              <a:pPr>
                <a:defRPr/>
              </a:pPr>
              <a:t>‹#›</a:t>
            </a:fld>
            <a:endParaRPr lang="en-US" altLang="en-US" dirty="0"/>
          </a:p>
        </p:txBody>
      </p:sp>
    </p:spTree>
    <p:extLst>
      <p:ext uri="{BB962C8B-B14F-4D97-AF65-F5344CB8AC3E}">
        <p14:creationId xmlns:p14="http://schemas.microsoft.com/office/powerpoint/2010/main" val="188974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8244470-3ED7-4704-A5EF-B05EC355AA34}"/>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a:extLst>
              <a:ext uri="{FF2B5EF4-FFF2-40B4-BE49-F238E27FC236}">
                <a16:creationId xmlns:a16="http://schemas.microsoft.com/office/drawing/2014/main" id="{6F436680-F383-4765-BC88-7818EF01FA2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a:extLst>
              <a:ext uri="{FF2B5EF4-FFF2-40B4-BE49-F238E27FC236}">
                <a16:creationId xmlns:a16="http://schemas.microsoft.com/office/drawing/2014/main" id="{0206E951-90A6-4E64-A7E1-1465DFC2EC3D}"/>
              </a:ext>
            </a:extLst>
          </p:cNvPr>
          <p:cNvSpPr>
            <a:spLocks noGrp="1" noChangeArrowheads="1"/>
          </p:cNvSpPr>
          <p:nvPr>
            <p:ph type="sldNum" sz="quarter" idx="12"/>
          </p:nvPr>
        </p:nvSpPr>
        <p:spPr>
          <a:ln/>
        </p:spPr>
        <p:txBody>
          <a:bodyPr/>
          <a:lstStyle>
            <a:lvl1pPr>
              <a:defRPr/>
            </a:lvl1pPr>
          </a:lstStyle>
          <a:p>
            <a:pPr>
              <a:defRPr/>
            </a:pPr>
            <a:fld id="{E5F8BF64-A58F-4F48-852E-3154863270AD}" type="slidenum">
              <a:rPr lang="en-US" altLang="en-US"/>
              <a:pPr>
                <a:defRPr/>
              </a:pPr>
              <a:t>‹#›</a:t>
            </a:fld>
            <a:endParaRPr lang="en-US" altLang="en-US" dirty="0"/>
          </a:p>
        </p:txBody>
      </p:sp>
    </p:spTree>
    <p:extLst>
      <p:ext uri="{BB962C8B-B14F-4D97-AF65-F5344CB8AC3E}">
        <p14:creationId xmlns:p14="http://schemas.microsoft.com/office/powerpoint/2010/main" val="3195300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DFAAEA8-B47E-4907-8D54-14993683E877}"/>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a:extLst>
              <a:ext uri="{FF2B5EF4-FFF2-40B4-BE49-F238E27FC236}">
                <a16:creationId xmlns:a16="http://schemas.microsoft.com/office/drawing/2014/main" id="{96549EDE-D01F-4466-BAE9-4F86D2E3DCE4}"/>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2443A26A-393B-4F37-B78A-37083AB0CD81}"/>
              </a:ext>
            </a:extLst>
          </p:cNvPr>
          <p:cNvSpPr>
            <a:spLocks noGrp="1" noChangeArrowheads="1"/>
          </p:cNvSpPr>
          <p:nvPr>
            <p:ph type="sldNum" sz="quarter" idx="12"/>
          </p:nvPr>
        </p:nvSpPr>
        <p:spPr>
          <a:ln/>
        </p:spPr>
        <p:txBody>
          <a:bodyPr/>
          <a:lstStyle>
            <a:lvl1pPr>
              <a:defRPr/>
            </a:lvl1pPr>
          </a:lstStyle>
          <a:p>
            <a:pPr>
              <a:defRPr/>
            </a:pPr>
            <a:fld id="{8ECF9959-3283-4617-A3AB-1493922C6B36}" type="slidenum">
              <a:rPr lang="en-US" altLang="en-US"/>
              <a:pPr>
                <a:defRPr/>
              </a:pPr>
              <a:t>‹#›</a:t>
            </a:fld>
            <a:endParaRPr lang="en-US" altLang="en-US" dirty="0"/>
          </a:p>
        </p:txBody>
      </p:sp>
    </p:spTree>
    <p:extLst>
      <p:ext uri="{BB962C8B-B14F-4D97-AF65-F5344CB8AC3E}">
        <p14:creationId xmlns:p14="http://schemas.microsoft.com/office/powerpoint/2010/main" val="2168067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1353DAA-1A34-4C10-A6F9-FC2604B36CD7}"/>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a:extLst>
              <a:ext uri="{FF2B5EF4-FFF2-40B4-BE49-F238E27FC236}">
                <a16:creationId xmlns:a16="http://schemas.microsoft.com/office/drawing/2014/main" id="{5C624B65-CC04-4E35-B4A9-68AF3E463EE6}"/>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a:extLst>
              <a:ext uri="{FF2B5EF4-FFF2-40B4-BE49-F238E27FC236}">
                <a16:creationId xmlns:a16="http://schemas.microsoft.com/office/drawing/2014/main" id="{FBE49D64-C81C-4228-83A3-58BBC4E57E56}"/>
              </a:ext>
            </a:extLst>
          </p:cNvPr>
          <p:cNvSpPr>
            <a:spLocks noGrp="1" noChangeArrowheads="1"/>
          </p:cNvSpPr>
          <p:nvPr>
            <p:ph type="sldNum" sz="quarter" idx="12"/>
          </p:nvPr>
        </p:nvSpPr>
        <p:spPr>
          <a:ln/>
        </p:spPr>
        <p:txBody>
          <a:bodyPr/>
          <a:lstStyle>
            <a:lvl1pPr>
              <a:defRPr/>
            </a:lvl1pPr>
          </a:lstStyle>
          <a:p>
            <a:pPr>
              <a:defRPr/>
            </a:pPr>
            <a:fld id="{2A3465A8-BEDE-449C-A01A-9F9977BF7BCD}" type="slidenum">
              <a:rPr lang="en-US" altLang="en-US"/>
              <a:pPr>
                <a:defRPr/>
              </a:pPr>
              <a:t>‹#›</a:t>
            </a:fld>
            <a:endParaRPr lang="en-US" altLang="en-US" dirty="0"/>
          </a:p>
        </p:txBody>
      </p:sp>
    </p:spTree>
    <p:extLst>
      <p:ext uri="{BB962C8B-B14F-4D97-AF65-F5344CB8AC3E}">
        <p14:creationId xmlns:p14="http://schemas.microsoft.com/office/powerpoint/2010/main" val="71903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0E50A904-37B3-494E-BA74-88373930F225}"/>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id="{0294727F-0304-4A35-81D2-0CA556DBC95C}"/>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1575AD60-E703-44B4-9FE6-57345BEE6A49}"/>
              </a:ext>
            </a:extLst>
          </p:cNvPr>
          <p:cNvSpPr>
            <a:spLocks noGrp="1" noChangeArrowheads="1"/>
          </p:cNvSpPr>
          <p:nvPr>
            <p:ph type="sldNum" sz="quarter" idx="12"/>
          </p:nvPr>
        </p:nvSpPr>
        <p:spPr>
          <a:ln/>
        </p:spPr>
        <p:txBody>
          <a:bodyPr/>
          <a:lstStyle>
            <a:lvl1pPr>
              <a:defRPr/>
            </a:lvl1pPr>
          </a:lstStyle>
          <a:p>
            <a:pPr>
              <a:defRPr/>
            </a:pPr>
            <a:fld id="{0161DD3B-BE0C-4ADE-A7A0-A4029ACB6A0E}" type="slidenum">
              <a:rPr lang="en-US" altLang="en-US"/>
              <a:pPr>
                <a:defRPr/>
              </a:pPr>
              <a:t>‹#›</a:t>
            </a:fld>
            <a:endParaRPr lang="en-US" altLang="en-US" dirty="0"/>
          </a:p>
        </p:txBody>
      </p:sp>
    </p:spTree>
    <p:extLst>
      <p:ext uri="{BB962C8B-B14F-4D97-AF65-F5344CB8AC3E}">
        <p14:creationId xmlns:p14="http://schemas.microsoft.com/office/powerpoint/2010/main" val="1050030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7935864A-3B09-4CAC-A955-A75882E4F183}"/>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id="{C2E848F6-DF3D-423F-8A02-6B6BB33CA94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808D9C6C-E147-438E-901D-35E7460B8D0F}"/>
              </a:ext>
            </a:extLst>
          </p:cNvPr>
          <p:cNvSpPr>
            <a:spLocks noGrp="1" noChangeArrowheads="1"/>
          </p:cNvSpPr>
          <p:nvPr>
            <p:ph type="sldNum" sz="quarter" idx="12"/>
          </p:nvPr>
        </p:nvSpPr>
        <p:spPr>
          <a:ln/>
        </p:spPr>
        <p:txBody>
          <a:bodyPr/>
          <a:lstStyle>
            <a:lvl1pPr>
              <a:defRPr/>
            </a:lvl1pPr>
          </a:lstStyle>
          <a:p>
            <a:pPr>
              <a:defRPr/>
            </a:pPr>
            <a:fld id="{1BBE3AAC-9773-44CB-9022-4B23EE7A839A}" type="slidenum">
              <a:rPr lang="en-US" altLang="en-US"/>
              <a:pPr>
                <a:defRPr/>
              </a:pPr>
              <a:t>‹#›</a:t>
            </a:fld>
            <a:endParaRPr lang="en-US" altLang="en-US" dirty="0"/>
          </a:p>
        </p:txBody>
      </p:sp>
    </p:spTree>
    <p:extLst>
      <p:ext uri="{BB962C8B-B14F-4D97-AF65-F5344CB8AC3E}">
        <p14:creationId xmlns:p14="http://schemas.microsoft.com/office/powerpoint/2010/main" val="285611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DF330CF-61AA-4529-84EA-B38EB3416C2F}"/>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9267AB5-A814-4464-BBC7-41597B8734E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1ADAA55-4088-4999-9181-71696436FDDC}"/>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dirty="0"/>
          </a:p>
        </p:txBody>
      </p:sp>
      <p:sp>
        <p:nvSpPr>
          <p:cNvPr id="1029" name="Rectangle 5">
            <a:extLst>
              <a:ext uri="{FF2B5EF4-FFF2-40B4-BE49-F238E27FC236}">
                <a16:creationId xmlns:a16="http://schemas.microsoft.com/office/drawing/2014/main" id="{41B8A921-EE0B-4557-B33D-3E9BA2813899}"/>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dirty="0"/>
          </a:p>
        </p:txBody>
      </p:sp>
      <p:sp>
        <p:nvSpPr>
          <p:cNvPr id="1030" name="Rectangle 6">
            <a:extLst>
              <a:ext uri="{FF2B5EF4-FFF2-40B4-BE49-F238E27FC236}">
                <a16:creationId xmlns:a16="http://schemas.microsoft.com/office/drawing/2014/main" id="{39AAA91E-BBDF-417B-A6AB-A622B4B04222}"/>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1AC8285-C2F9-40F3-BA38-4110382D766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niel.mara@ulbsibiu.r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usata.bocos@ubbcluj.ro"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edu.ro/PRO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du.ro/PRO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3A74E7A-E9DF-4B13-A75F-DCB5CEB6DF21}"/>
              </a:ext>
            </a:extLst>
          </p:cNvPr>
          <p:cNvSpPr>
            <a:spLocks noGrp="1" noChangeArrowheads="1"/>
          </p:cNvSpPr>
          <p:nvPr>
            <p:ph type="ctrTitle"/>
          </p:nvPr>
        </p:nvSpPr>
        <p:spPr>
          <a:xfrm>
            <a:off x="0" y="136524"/>
            <a:ext cx="9144000" cy="6721475"/>
          </a:xfrm>
        </p:spPr>
        <p:txBody>
          <a:bodyPr anchor="ctr"/>
          <a:lstStyle/>
          <a:p>
            <a:pPr eaLnBrk="1" fontAlgn="auto" hangingPunct="1">
              <a:lnSpc>
                <a:spcPct val="150000"/>
              </a:lnSpc>
              <a:spcAft>
                <a:spcPts val="0"/>
              </a:spcAft>
              <a:buFont typeface="Wingdings 3" charset="2"/>
              <a:buNone/>
              <a:defRPr/>
            </a:pPr>
            <a:br>
              <a:rPr lang="ro-RO" altLang="ro-RO" sz="2600" b="1" dirty="0">
                <a:solidFill>
                  <a:srgbClr val="6600CC"/>
                </a:solidFill>
              </a:rPr>
            </a:br>
            <a:br>
              <a:rPr lang="ro-RO" altLang="ro-RO" sz="2600" b="1" dirty="0">
                <a:solidFill>
                  <a:srgbClr val="6600CC"/>
                </a:solidFill>
              </a:rPr>
            </a:br>
            <a:br>
              <a:rPr lang="ro-RO" altLang="ro-RO" sz="2600" b="1" dirty="0">
                <a:solidFill>
                  <a:srgbClr val="6600CC"/>
                </a:solidFill>
              </a:rPr>
            </a:br>
            <a:br>
              <a:rPr lang="ro-RO" altLang="ro-RO" sz="2600" b="1" dirty="0">
                <a:solidFill>
                  <a:srgbClr val="6600CC"/>
                </a:solidFill>
              </a:rPr>
            </a:br>
            <a:br>
              <a:rPr lang="ro-RO" altLang="ro-RO" sz="2600" b="1" dirty="0">
                <a:solidFill>
                  <a:srgbClr val="6600CC"/>
                </a:solidFill>
              </a:rPr>
            </a:br>
            <a:r>
              <a:rPr lang="en-US" altLang="ro-RO" sz="2300" b="1" dirty="0">
                <a:solidFill>
                  <a:srgbClr val="6600CC"/>
                </a:solidFill>
              </a:rPr>
              <a:t>MENTORING LABORATORY - INSTITUTIONAL STRUCTURE SET UP WITHIN THE PROJECT PROF</a:t>
            </a:r>
            <a:br>
              <a:rPr lang="ro-RO" altLang="ro-RO" sz="2400" b="1" dirty="0">
                <a:solidFill>
                  <a:srgbClr val="6600CC"/>
                </a:solidFill>
              </a:rPr>
            </a:br>
            <a:br>
              <a:rPr lang="ro-RO" altLang="ro-RO" sz="2000" b="1" dirty="0">
                <a:solidFill>
                  <a:srgbClr val="6600CC"/>
                </a:solidFill>
              </a:rPr>
            </a:br>
            <a:r>
              <a:rPr lang="ro-RO" altLang="ro-RO" sz="2600" b="1" dirty="0">
                <a:solidFill>
                  <a:srgbClr val="6600CC"/>
                </a:solidFill>
              </a:rPr>
              <a:t>                                                             </a:t>
            </a:r>
            <a:r>
              <a:rPr lang="en-US" sz="1400" b="1" dirty="0">
                <a:solidFill>
                  <a:srgbClr val="000099"/>
                </a:solidFill>
                <a:effectLst/>
                <a:latin typeface="+mn-lt"/>
                <a:ea typeface="Calibri" panose="020F0502020204030204" pitchFamily="34" charset="0"/>
                <a:cs typeface="Times New Roman" panose="02020603050405020304" pitchFamily="18" charset="0"/>
              </a:rPr>
              <a:t>U</a:t>
            </a:r>
            <a:r>
              <a:rPr lang="en-US" sz="1400" b="1" dirty="0">
                <a:solidFill>
                  <a:srgbClr val="000099"/>
                </a:solidFill>
                <a:effectLst/>
                <a:latin typeface="+mn-lt"/>
                <a:ea typeface="Times New Roman" panose="02020603050405020304" pitchFamily="18" charset="0"/>
                <a:cs typeface="Times New Roman" panose="02020603050405020304" pitchFamily="18" charset="0"/>
              </a:rPr>
              <a:t>niversity professor PhD </a:t>
            </a:r>
            <a:r>
              <a:rPr lang="ro-RO" sz="1400" b="1" dirty="0">
                <a:solidFill>
                  <a:srgbClr val="000099"/>
                </a:solidFill>
                <a:effectLst/>
                <a:latin typeface="+mn-lt"/>
                <a:ea typeface="Times New Roman" panose="02020603050405020304" pitchFamily="18" charset="0"/>
                <a:cs typeface="Times New Roman" panose="02020603050405020304" pitchFamily="18" charset="0"/>
              </a:rPr>
              <a:t>Daniel MARA</a:t>
            </a:r>
            <a:r>
              <a:rPr lang="ro-RO" sz="1400" dirty="0">
                <a:solidFill>
                  <a:srgbClr val="333399"/>
                </a:solidFill>
                <a:cs typeface="Arial" panose="020B0604020202020204" pitchFamily="34" charset="0"/>
              </a:rPr>
              <a:t>                                                                                                                             </a:t>
            </a:r>
            <a:r>
              <a:rPr lang="en-US" sz="1400" dirty="0">
                <a:solidFill>
                  <a:srgbClr val="333399"/>
                </a:solidFill>
                <a:cs typeface="Arial" panose="020B0604020202020204" pitchFamily="34" charset="0"/>
              </a:rPr>
              <a:t>               </a:t>
            </a:r>
            <a:r>
              <a:rPr lang="ro-RO" sz="1400" dirty="0">
                <a:solidFill>
                  <a:srgbClr val="333399"/>
                </a:solidFill>
                <a:cs typeface="Arial" panose="020B0604020202020204" pitchFamily="34" charset="0"/>
              </a:rPr>
              <a:t>						</a:t>
            </a:r>
            <a:r>
              <a:rPr lang="ro-RO" sz="1400" u="sng" dirty="0">
                <a:solidFill>
                  <a:srgbClr val="7030A0"/>
                </a:solidFill>
                <a:cs typeface="Arial" panose="020B0604020202020204" pitchFamily="34" charset="0"/>
                <a:hlinkClick r:id="rId3"/>
              </a:rPr>
              <a:t>daniel.mara@ulbsibiu.ro</a:t>
            </a:r>
            <a:br>
              <a:rPr lang="ro-RO" sz="1400" dirty="0">
                <a:solidFill>
                  <a:srgbClr val="333399"/>
                </a:solidFill>
                <a:cs typeface="Arial" panose="020B0604020202020204" pitchFamily="34" charset="0"/>
              </a:rPr>
            </a:br>
            <a:r>
              <a:rPr lang="ro-RO" sz="1400" dirty="0">
                <a:solidFill>
                  <a:srgbClr val="333399"/>
                </a:solidFill>
                <a:cs typeface="Arial" panose="020B0604020202020204" pitchFamily="34" charset="0"/>
              </a:rPr>
              <a:t>                                                                                            		</a:t>
            </a:r>
            <a:r>
              <a:rPr lang="en-US" sz="1400" dirty="0">
                <a:solidFill>
                  <a:srgbClr val="000099"/>
                </a:solidFill>
                <a:cs typeface="Arial" panose="020B0604020202020204" pitchFamily="34" charset="0"/>
              </a:rPr>
              <a:t>“</a:t>
            </a:r>
            <a:r>
              <a:rPr lang="ro-RO" sz="1400" dirty="0">
                <a:solidFill>
                  <a:srgbClr val="000099"/>
                </a:solidFill>
                <a:cs typeface="Arial" panose="020B0604020202020204" pitchFamily="34" charset="0"/>
              </a:rPr>
              <a:t>Lucian Blaga” </a:t>
            </a:r>
            <a:r>
              <a:rPr lang="en-US" sz="1400" dirty="0">
                <a:solidFill>
                  <a:srgbClr val="000099"/>
                </a:solidFill>
                <a:cs typeface="Arial" panose="020B0604020202020204" pitchFamily="34" charset="0"/>
              </a:rPr>
              <a:t>University of </a:t>
            </a:r>
            <a:r>
              <a:rPr lang="ro-RO" sz="1400" dirty="0">
                <a:solidFill>
                  <a:srgbClr val="000099"/>
                </a:solidFill>
                <a:cs typeface="Arial" panose="020B0604020202020204" pitchFamily="34" charset="0"/>
              </a:rPr>
              <a:t>Sibiu, Rom</a:t>
            </a:r>
            <a:r>
              <a:rPr lang="en-US" sz="1400" dirty="0">
                <a:solidFill>
                  <a:srgbClr val="000099"/>
                </a:solidFill>
                <a:cs typeface="Arial" panose="020B0604020202020204" pitchFamily="34" charset="0"/>
              </a:rPr>
              <a:t>a</a:t>
            </a:r>
            <a:r>
              <a:rPr lang="ro-RO" sz="1400" dirty="0" err="1">
                <a:solidFill>
                  <a:srgbClr val="000099"/>
                </a:solidFill>
                <a:cs typeface="Arial" panose="020B0604020202020204" pitchFamily="34" charset="0"/>
              </a:rPr>
              <a:t>nia</a:t>
            </a:r>
            <a:br>
              <a:rPr lang="ro-RO" sz="1400" dirty="0">
                <a:solidFill>
                  <a:srgbClr val="000099"/>
                </a:solidFill>
                <a:cs typeface="Arial" panose="020B0604020202020204" pitchFamily="34" charset="0"/>
              </a:rPr>
            </a:br>
            <a:br>
              <a:rPr lang="ro-RO" sz="1800" dirty="0">
                <a:solidFill>
                  <a:srgbClr val="333399"/>
                </a:solidFill>
                <a:cs typeface="Arial" panose="020B0604020202020204" pitchFamily="34" charset="0"/>
              </a:rPr>
            </a:br>
            <a:r>
              <a:rPr lang="ro-RO" sz="1800" dirty="0">
                <a:solidFill>
                  <a:srgbClr val="333399"/>
                </a:solidFill>
                <a:cs typeface="Arial" panose="020B0604020202020204" pitchFamily="34" charset="0"/>
              </a:rPr>
              <a:t>                                                                                      </a:t>
            </a:r>
            <a:r>
              <a:rPr lang="en-US" sz="1400" b="1" dirty="0">
                <a:solidFill>
                  <a:srgbClr val="000099"/>
                </a:solidFill>
                <a:effectLst/>
                <a:latin typeface="+mn-lt"/>
                <a:ea typeface="Times New Roman" panose="02020603050405020304" pitchFamily="18" charset="0"/>
                <a:cs typeface="Times New Roman" panose="02020603050405020304" pitchFamily="18" charset="0"/>
              </a:rPr>
              <a:t>University professor PhD </a:t>
            </a:r>
            <a:r>
              <a:rPr lang="ro-RO" sz="1400" b="1" dirty="0">
                <a:solidFill>
                  <a:srgbClr val="000099"/>
                </a:solidFill>
                <a:effectLst/>
                <a:latin typeface="+mn-lt"/>
                <a:ea typeface="Times New Roman" panose="02020603050405020304" pitchFamily="18" charset="0"/>
                <a:cs typeface="Times New Roman" panose="02020603050405020304" pitchFamily="18" charset="0"/>
              </a:rPr>
              <a:t>Mușata BOCOȘ</a:t>
            </a:r>
            <a:br>
              <a:rPr lang="ro-RO" sz="1400" dirty="0">
                <a:solidFill>
                  <a:srgbClr val="333399"/>
                </a:solidFill>
                <a:cs typeface="Arial" panose="020B0604020202020204" pitchFamily="34" charset="0"/>
              </a:rPr>
            </a:br>
            <a:r>
              <a:rPr lang="ro-RO" sz="1400" dirty="0">
                <a:solidFill>
                  <a:srgbClr val="333399"/>
                </a:solidFill>
                <a:cs typeface="Arial" panose="020B0604020202020204" pitchFamily="34" charset="0"/>
              </a:rPr>
              <a:t>                                                                                                                            </a:t>
            </a:r>
            <a:r>
              <a:rPr lang="ro-RO" sz="1400" u="sng" dirty="0">
                <a:solidFill>
                  <a:srgbClr val="7030A0"/>
                </a:solidFill>
                <a:cs typeface="Arial" panose="020B0604020202020204" pitchFamily="34" charset="0"/>
                <a:hlinkClick r:id="rId4"/>
              </a:rPr>
              <a:t>musata.bocos@ubbcluj.ro</a:t>
            </a:r>
            <a:br>
              <a:rPr lang="ro-RO" sz="1400">
                <a:solidFill>
                  <a:srgbClr val="333399"/>
                </a:solidFill>
                <a:cs typeface="Arial" panose="020B0604020202020204" pitchFamily="34" charset="0"/>
              </a:rPr>
            </a:br>
            <a:r>
              <a:rPr lang="ro-RO" sz="1400">
                <a:solidFill>
                  <a:srgbClr val="333399"/>
                </a:solidFill>
                <a:cs typeface="Arial" panose="020B0604020202020204" pitchFamily="34" charset="0"/>
              </a:rPr>
              <a:t>					</a:t>
            </a:r>
            <a:r>
              <a:rPr lang="ro-RO" sz="1400">
                <a:solidFill>
                  <a:srgbClr val="000099"/>
                </a:solidFill>
                <a:cs typeface="Arial" panose="020B0604020202020204" pitchFamily="34" charset="0"/>
              </a:rPr>
              <a:t>Babeș-Bolyai</a:t>
            </a:r>
            <a:r>
              <a:rPr lang="en-US" sz="1400" dirty="0">
                <a:solidFill>
                  <a:srgbClr val="000099"/>
                </a:solidFill>
                <a:cs typeface="Arial" panose="020B0604020202020204" pitchFamily="34" charset="0"/>
              </a:rPr>
              <a:t> University of</a:t>
            </a:r>
            <a:r>
              <a:rPr lang="ro-RO" sz="1400" dirty="0">
                <a:solidFill>
                  <a:srgbClr val="000099"/>
                </a:solidFill>
                <a:cs typeface="Arial" panose="020B0604020202020204" pitchFamily="34" charset="0"/>
              </a:rPr>
              <a:t> Cluj-Napoca, Rom</a:t>
            </a:r>
            <a:r>
              <a:rPr lang="en-US" sz="1400" dirty="0">
                <a:solidFill>
                  <a:srgbClr val="000099"/>
                </a:solidFill>
                <a:cs typeface="Arial" panose="020B0604020202020204" pitchFamily="34" charset="0"/>
              </a:rPr>
              <a:t>a</a:t>
            </a:r>
            <a:r>
              <a:rPr lang="ro-RO" sz="1400" dirty="0" err="1">
                <a:solidFill>
                  <a:srgbClr val="000099"/>
                </a:solidFill>
                <a:cs typeface="Arial" panose="020B0604020202020204" pitchFamily="34" charset="0"/>
              </a:rPr>
              <a:t>nia</a:t>
            </a:r>
            <a:br>
              <a:rPr lang="ro-RO" altLang="ro-RO" sz="2600" b="1" dirty="0">
                <a:solidFill>
                  <a:srgbClr val="6600CC"/>
                </a:solidFill>
              </a:rPr>
            </a:br>
            <a:br>
              <a:rPr lang="ro-RO" sz="1200" b="1" dirty="0">
                <a:solidFill>
                  <a:srgbClr val="6600CC"/>
                </a:solidFill>
                <a:effectLst/>
                <a:latin typeface="Arial" panose="020B0604020202020204" pitchFamily="34" charset="0"/>
                <a:ea typeface="Calibri" panose="020F0502020204030204" pitchFamily="34" charset="0"/>
                <a:cs typeface="Arial" panose="020B0604020202020204" pitchFamily="34" charset="0"/>
              </a:rPr>
            </a:br>
            <a:r>
              <a:rPr lang="ro-RO" sz="1600" b="1" dirty="0">
                <a:solidFill>
                  <a:srgbClr val="6600CC"/>
                </a:solidFill>
                <a:effectLst/>
                <a:latin typeface="Arial" panose="020B0604020202020204" pitchFamily="34" charset="0"/>
                <a:ea typeface="Calibri" panose="020F0502020204030204" pitchFamily="34" charset="0"/>
                <a:cs typeface="Arial" panose="020B0604020202020204" pitchFamily="34" charset="0"/>
              </a:rPr>
              <a:t>					</a:t>
            </a:r>
            <a:br>
              <a:rPr lang="ro-RO" sz="1800" dirty="0">
                <a:solidFill>
                  <a:srgbClr val="333399"/>
                </a:solidFill>
                <a:cs typeface="Arial" panose="020B0604020202020204" pitchFamily="34" charset="0"/>
              </a:rPr>
            </a:br>
            <a:endParaRPr lang="ro-RO" altLang="en-US" sz="1800" b="1" dirty="0">
              <a:solidFill>
                <a:srgbClr val="6666FF"/>
              </a:solidFill>
            </a:endParaRPr>
          </a:p>
        </p:txBody>
      </p:sp>
      <p:sp>
        <p:nvSpPr>
          <p:cNvPr id="2" name="Title 1">
            <a:extLst>
              <a:ext uri="{FF2B5EF4-FFF2-40B4-BE49-F238E27FC236}">
                <a16:creationId xmlns:a16="http://schemas.microsoft.com/office/drawing/2014/main" id="{58275BB7-3D57-2C8A-5F2C-8FAAF4D1E5FD}"/>
              </a:ext>
            </a:extLst>
          </p:cNvPr>
          <p:cNvSpPr txBox="1">
            <a:spLocks noChangeArrowheads="1"/>
          </p:cNvSpPr>
          <p:nvPr/>
        </p:nvSpPr>
        <p:spPr bwMode="auto">
          <a:xfrm>
            <a:off x="107950" y="274638"/>
            <a:ext cx="88566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endParaRPr lang="ro-RO" altLang="ro-RO" sz="1800" dirty="0">
              <a:solidFill>
                <a:srgbClr val="800080"/>
              </a:solidFill>
            </a:endParaRPr>
          </a:p>
          <a:p>
            <a:r>
              <a:rPr lang="en-US" altLang="ro-RO" sz="1800" dirty="0">
                <a:solidFill>
                  <a:srgbClr val="800080"/>
                </a:solidFill>
              </a:rPr>
              <a:t>International Conference</a:t>
            </a:r>
            <a:r>
              <a:rPr lang="ro-RO" altLang="ro-RO" sz="1800" dirty="0">
                <a:solidFill>
                  <a:srgbClr val="800080"/>
                </a:solidFill>
              </a:rPr>
              <a:t> </a:t>
            </a:r>
            <a:r>
              <a:rPr lang="en-US" altLang="ro-RO" sz="1800" dirty="0">
                <a:solidFill>
                  <a:srgbClr val="800080"/>
                </a:solidFill>
              </a:rPr>
              <a:t>SHARING AND LEARNING FOR MENTORING IN EDUCATION</a:t>
            </a:r>
            <a:endParaRPr lang="ro-RO" altLang="ro-RO" sz="1800" dirty="0">
              <a:solidFill>
                <a:srgbClr val="800080"/>
              </a:solidFill>
            </a:endParaRPr>
          </a:p>
          <a:p>
            <a:r>
              <a:rPr lang="en-US" altLang="ro-RO" sz="1800" dirty="0">
                <a:solidFill>
                  <a:srgbClr val="800080"/>
                </a:solidFill>
              </a:rPr>
              <a:t>ICSLME</a:t>
            </a:r>
            <a:r>
              <a:rPr lang="ro-RO" altLang="ro-RO" sz="1800" dirty="0">
                <a:solidFill>
                  <a:srgbClr val="800080"/>
                </a:solidFill>
              </a:rPr>
              <a:t> </a:t>
            </a:r>
            <a:r>
              <a:rPr lang="en-US" altLang="ro-RO" sz="1800" dirty="0">
                <a:solidFill>
                  <a:srgbClr val="800080"/>
                </a:solidFill>
              </a:rPr>
              <a:t>2023</a:t>
            </a:r>
            <a:br>
              <a:rPr lang="ro-RO" altLang="ro-RO" sz="1800" dirty="0">
                <a:solidFill>
                  <a:srgbClr val="800080"/>
                </a:solidFill>
              </a:rPr>
            </a:br>
            <a:r>
              <a:rPr lang="ro-RO" altLang="ro-RO" sz="1800" dirty="0">
                <a:solidFill>
                  <a:srgbClr val="800080"/>
                </a:solidFill>
              </a:rPr>
              <a:t>Sibiu, Rom</a:t>
            </a:r>
            <a:r>
              <a:rPr lang="en-US" altLang="ro-RO" sz="1800" dirty="0">
                <a:solidFill>
                  <a:srgbClr val="800080"/>
                </a:solidFill>
              </a:rPr>
              <a:t>a</a:t>
            </a:r>
            <a:r>
              <a:rPr lang="ro-RO" altLang="ro-RO" sz="1800" dirty="0" err="1">
                <a:solidFill>
                  <a:srgbClr val="800080"/>
                </a:solidFill>
              </a:rPr>
              <a:t>nia</a:t>
            </a:r>
            <a:r>
              <a:rPr lang="ro-RO" altLang="ro-RO" sz="1800" dirty="0">
                <a:solidFill>
                  <a:srgbClr val="800080"/>
                </a:solidFill>
              </a:rPr>
              <a:t>, </a:t>
            </a:r>
            <a:r>
              <a:rPr lang="en-US" altLang="ro-RO" sz="1800" dirty="0">
                <a:solidFill>
                  <a:srgbClr val="800080"/>
                </a:solidFill>
              </a:rPr>
              <a:t>November 9-12, 2023</a:t>
            </a:r>
            <a:endParaRPr lang="ro-RO" altLang="ro-RO" sz="1800" dirty="0">
              <a:solidFill>
                <a:srgbClr val="80008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0"/>
            <a:ext cx="9108503" cy="332656"/>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br>
              <a:rPr lang="ro-RO" sz="2000" b="1" dirty="0">
                <a:solidFill>
                  <a:srgbClr val="002060"/>
                </a:solidFill>
              </a:rPr>
            </a:br>
            <a:br>
              <a:rPr lang="pl-PL" sz="2000" b="1" dirty="0">
                <a:solidFill>
                  <a:srgbClr val="800080"/>
                </a:solidFill>
              </a:rPr>
            </a:br>
            <a:r>
              <a:rPr lang="pl-PL" sz="2000" b="1" dirty="0">
                <a:solidFill>
                  <a:srgbClr val="800080"/>
                </a:solidFill>
              </a:rPr>
              <a:t>7. ML objectives</a:t>
            </a:r>
            <a:br>
              <a:rPr lang="pl-PL" sz="2000" b="1" dirty="0">
                <a:solidFill>
                  <a:srgbClr val="800080"/>
                </a:solidFill>
              </a:rPr>
            </a:br>
            <a:br>
              <a:rPr lang="pl-PL" sz="2000" b="1" dirty="0">
                <a:solidFill>
                  <a:srgbClr val="800080"/>
                </a:solidFill>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35497" y="332656"/>
            <a:ext cx="9073006" cy="6525344"/>
          </a:xfrm>
        </p:spPr>
        <p:txBody>
          <a:bodyPr/>
          <a:lstStyle/>
          <a:p>
            <a:pPr marL="0" indent="0" algn="just" defTabSz="182563">
              <a:lnSpc>
                <a:spcPct val="160000"/>
              </a:lnSpc>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Promote the idea that mentoring is a complementary activity required by the socio-professional integration of teachers (and not a parallel or competitive activity);</a:t>
            </a:r>
            <a:endParaRPr lang="ro-RO" sz="2000" dirty="0">
              <a:solidFill>
                <a:srgbClr val="002060"/>
              </a:solidFill>
              <a:ea typeface="Calibri" panose="020F0502020204030204" pitchFamily="34" charset="0"/>
              <a:cs typeface="Times New Roman" panose="02020603050405020304" pitchFamily="18" charset="0"/>
            </a:endParaRPr>
          </a:p>
          <a:p>
            <a:pPr marL="0" indent="0" algn="just" defTabSz="182563">
              <a:lnSpc>
                <a:spcPct val="160000"/>
              </a:lnSpc>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The natural articulation and integration of the issue of mentoring into the strategic and cultural elements of the school organization (mission, vision, symbols, norms, values, principles);</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60000"/>
              </a:lnSpc>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Carrying out theoretical </a:t>
            </a:r>
            <a:r>
              <a:rPr lang="ro-RO" sz="2000" dirty="0">
                <a:solidFill>
                  <a:srgbClr val="002060"/>
                </a:solidFill>
                <a:effectLst/>
                <a:ea typeface="Calibri" panose="020F0502020204030204" pitchFamily="34" charset="0"/>
                <a:cs typeface="Times New Roman" panose="02020603050405020304" pitchFamily="18" charset="0"/>
              </a:rPr>
              <a:t>and practical </a:t>
            </a:r>
            <a:r>
              <a:rPr lang="en-US" sz="2000" dirty="0">
                <a:solidFill>
                  <a:srgbClr val="002060"/>
                </a:solidFill>
                <a:effectLst/>
                <a:ea typeface="Calibri" panose="020F0502020204030204" pitchFamily="34" charset="0"/>
                <a:cs typeface="Times New Roman" panose="02020603050405020304" pitchFamily="18" charset="0"/>
              </a:rPr>
              <a:t>research on mentoring in education;</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60000"/>
              </a:lnSpc>
              <a:spcBef>
                <a:spcPts val="0"/>
              </a:spcBef>
              <a:spcAft>
                <a:spcPts val="0"/>
              </a:spcAft>
              <a:buNone/>
            </a:pPr>
            <a:r>
              <a:rPr lang="en-US" sz="2000" dirty="0">
                <a:solidFill>
                  <a:srgbClr val="002060"/>
                </a:solidFill>
                <a:effectLst/>
                <a:ea typeface="Calibri" panose="020F0502020204030204" pitchFamily="34" charset="0"/>
                <a:cs typeface="Times New Roman" panose="02020603050405020304" pitchFamily="18" charset="0"/>
              </a:rPr>
              <a:t>•	Carrying out needs analyses, analyses of the reflections and expectations of teachers;</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60000"/>
              </a:lnSpc>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Development of curricular resources useful in mentoring activities</a:t>
            </a:r>
            <a:r>
              <a:rPr lang="ro-RO" sz="2000" dirty="0">
                <a:solidFill>
                  <a:srgbClr val="002060"/>
                </a:solidFill>
                <a:effectLst/>
                <a:ea typeface="Calibri" panose="020F0502020204030204" pitchFamily="34" charset="0"/>
                <a:cs typeface="Times New Roman" panose="02020603050405020304" pitchFamily="18" charset="0"/>
              </a:rPr>
              <a:t>;</a:t>
            </a:r>
          </a:p>
          <a:p>
            <a:pPr marL="0" indent="0" algn="just" defTabSz="182563">
              <a:lnSpc>
                <a:spcPct val="160000"/>
              </a:lnSpc>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Development of projects for the implementation and development of mentoring in educational institutions;</a:t>
            </a:r>
            <a:endParaRPr lang="ro-RO" sz="2000" dirty="0">
              <a:solidFill>
                <a:srgbClr val="002060"/>
              </a:solidFill>
              <a:ea typeface="Calibri" panose="020F0502020204030204" pitchFamily="34" charset="0"/>
              <a:cs typeface="Times New Roman" panose="02020603050405020304" pitchFamily="18" charset="0"/>
            </a:endParaRPr>
          </a:p>
          <a:p>
            <a:pPr marL="0" indent="0" algn="just" defTabSz="182563">
              <a:lnSpc>
                <a:spcPct val="160000"/>
              </a:lnSpc>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Encouraging to promote a "mentoring culture"</a:t>
            </a:r>
            <a:r>
              <a:rPr lang="ro-RO" sz="2000" dirty="0">
                <a:solidFill>
                  <a:srgbClr val="002060"/>
                </a:solidFill>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891894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260648"/>
            <a:ext cx="9108503" cy="648072"/>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r>
              <a:rPr lang="ro-RO" sz="2000" b="1" dirty="0">
                <a:solidFill>
                  <a:srgbClr val="800080"/>
                </a:solidFill>
              </a:rPr>
              <a:t>8. </a:t>
            </a:r>
            <a:r>
              <a:rPr lang="en-US" sz="2000" b="1" i="1" dirty="0">
                <a:solidFill>
                  <a:srgbClr val="800080"/>
                </a:solidFill>
                <a:effectLst/>
                <a:ea typeface="Calibri" panose="020F0502020204030204" pitchFamily="34" charset="0"/>
                <a:cs typeface="Times New Roman" panose="02020603050405020304" pitchFamily="18" charset="0"/>
              </a:rPr>
              <a:t>Visible Learning-VL</a:t>
            </a:r>
            <a:r>
              <a:rPr lang="en-US" sz="2000" b="1" dirty="0">
                <a:solidFill>
                  <a:srgbClr val="800080"/>
                </a:solidFill>
                <a:effectLst/>
                <a:ea typeface="Calibri" panose="020F0502020204030204" pitchFamily="34" charset="0"/>
                <a:cs typeface="Times New Roman" panose="02020603050405020304" pitchFamily="18" charset="0"/>
              </a:rPr>
              <a:t> Sustainable Professional Development Model - Fundamentals </a:t>
            </a:r>
            <a:r>
              <a:rPr lang="en-US" sz="2000" dirty="0">
                <a:solidFill>
                  <a:srgbClr val="800080"/>
                </a:solidFill>
                <a:effectLst/>
                <a:ea typeface="Calibri" panose="020F0502020204030204" pitchFamily="34" charset="0"/>
                <a:cs typeface="Times New Roman" panose="02020603050405020304" pitchFamily="18" charset="0"/>
              </a:rPr>
              <a:t>(John Hattie, 2014)</a:t>
            </a:r>
            <a:br>
              <a:rPr lang="ro-RO" sz="1800" dirty="0">
                <a:effectLst/>
                <a:latin typeface="Calibri" panose="020F0502020204030204" pitchFamily="34" charset="0"/>
                <a:ea typeface="Calibri" panose="020F0502020204030204" pitchFamily="34" charset="0"/>
                <a:cs typeface="Times New Roman" panose="02020603050405020304" pitchFamily="18" charset="0"/>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35497" y="908720"/>
            <a:ext cx="9073006" cy="5949280"/>
          </a:xfrm>
        </p:spPr>
        <p:txBody>
          <a:bodyPr/>
          <a:lstStyle/>
          <a:p>
            <a:pPr marL="0" indent="0" algn="just" defTabSz="182563">
              <a:lnSpc>
                <a:spcPct val="160000"/>
              </a:lnSpc>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a typeface="Calibri" panose="020F0502020204030204" pitchFamily="34" charset="0"/>
                <a:cs typeface="Times New Roman" panose="02020603050405020304" pitchFamily="18" charset="0"/>
              </a:rPr>
              <a:t>The actors of the educational action (students, teachers and school directors) to know in a visible way the impact they have on learning.</a:t>
            </a:r>
            <a:endParaRPr lang="ro-RO" sz="16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60000"/>
              </a:lnSpc>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Teaching to be </a:t>
            </a:r>
            <a:r>
              <a:rPr lang="ro-RO" sz="2000" dirty="0" err="1">
                <a:solidFill>
                  <a:srgbClr val="002060"/>
                </a:solidFill>
                <a:effectLst/>
                <a:ea typeface="Calibri" panose="020F0502020204030204" pitchFamily="34" charset="0"/>
                <a:cs typeface="Times New Roman" panose="02020603050405020304" pitchFamily="18" charset="0"/>
              </a:rPr>
              <a:t>visible</a:t>
            </a:r>
            <a:r>
              <a:rPr lang="ro-RO" sz="2000" dirty="0">
                <a:solidFill>
                  <a:srgbClr val="002060"/>
                </a:solidFill>
                <a:effectLst/>
                <a:ea typeface="Calibri" panose="020F0502020204030204" pitchFamily="34" charset="0"/>
                <a:cs typeface="Times New Roman" panose="02020603050405020304" pitchFamily="18" charset="0"/>
              </a:rPr>
              <a:t>:</a:t>
            </a:r>
          </a:p>
          <a:p>
            <a:pPr marL="0" indent="0" algn="just" defTabSz="182563">
              <a:lnSpc>
                <a:spcPct val="160000"/>
              </a:lnSpc>
              <a:spcBef>
                <a:spcPts val="0"/>
              </a:spcBef>
              <a:spcAft>
                <a:spcPts val="0"/>
              </a:spcAft>
              <a:buNone/>
            </a:pPr>
            <a:r>
              <a:rPr lang="ro-RO" sz="2000" dirty="0">
                <a:solidFill>
                  <a:srgbClr val="002060"/>
                </a:solidFill>
                <a:ea typeface="Calibri" panose="020F0502020204030204" pitchFamily="34" charset="0"/>
                <a:cs typeface="Times New Roman" panose="02020603050405020304" pitchFamily="18" charset="0"/>
              </a:rPr>
              <a:t>		 - </a:t>
            </a:r>
            <a:r>
              <a:rPr lang="en-US" sz="2000" dirty="0">
                <a:solidFill>
                  <a:srgbClr val="002060"/>
                </a:solidFill>
                <a:ea typeface="Calibri" panose="020F0502020204030204" pitchFamily="34" charset="0"/>
                <a:cs typeface="Times New Roman" panose="02020603050405020304" pitchFamily="18" charset="0"/>
              </a:rPr>
              <a:t>to aim at understanding and learning</a:t>
            </a:r>
            <a:r>
              <a:rPr lang="ro-RO" sz="2000" dirty="0">
                <a:solidFill>
                  <a:srgbClr val="002060"/>
                </a:solidFill>
                <a:ea typeface="Calibri" panose="020F0502020204030204" pitchFamily="34" charset="0"/>
                <a:cs typeface="Times New Roman" panose="02020603050405020304" pitchFamily="18" charset="0"/>
              </a:rPr>
              <a:t>;</a:t>
            </a:r>
          </a:p>
          <a:p>
            <a:pPr marL="0" indent="0" algn="just" defTabSz="182563">
              <a:lnSpc>
                <a:spcPct val="160000"/>
              </a:lnSpc>
              <a:spcBef>
                <a:spcPts val="0"/>
              </a:spcBef>
              <a:spcAft>
                <a:spcPts val="0"/>
              </a:spcAft>
              <a:buNone/>
            </a:pPr>
            <a:r>
              <a:rPr lang="ro-RO" sz="2000" dirty="0">
                <a:solidFill>
                  <a:srgbClr val="002060"/>
                </a:solidFill>
                <a:ea typeface="Calibri" panose="020F0502020204030204" pitchFamily="34" charset="0"/>
                <a:cs typeface="Times New Roman" panose="02020603050405020304" pitchFamily="18" charset="0"/>
              </a:rPr>
              <a:t>      - </a:t>
            </a:r>
            <a:r>
              <a:rPr lang="en-US" sz="2000" dirty="0">
                <a:solidFill>
                  <a:srgbClr val="002060"/>
                </a:solidFill>
                <a:ea typeface="Calibri" panose="020F0502020204030204" pitchFamily="34" charset="0"/>
                <a:cs typeface="Times New Roman" panose="02020603050405020304" pitchFamily="18" charset="0"/>
              </a:rPr>
              <a:t>to support measurement of teaching impact</a:t>
            </a:r>
            <a:r>
              <a:rPr lang="ro-RO" sz="2000" dirty="0">
                <a:solidFill>
                  <a:srgbClr val="002060"/>
                </a:solidFill>
                <a:ea typeface="Calibri" panose="020F0502020204030204" pitchFamily="34" charset="0"/>
                <a:cs typeface="Times New Roman" panose="02020603050405020304" pitchFamily="18" charset="0"/>
              </a:rPr>
              <a:t>;</a:t>
            </a:r>
          </a:p>
          <a:p>
            <a:pPr marL="0" indent="0" algn="just" defTabSz="182563">
              <a:lnSpc>
                <a:spcPct val="160000"/>
              </a:lnSpc>
              <a:spcBef>
                <a:spcPts val="0"/>
              </a:spcBef>
              <a:spcAft>
                <a:spcPts val="0"/>
              </a:spcAft>
              <a:buNone/>
            </a:pPr>
            <a:r>
              <a:rPr lang="ro-RO" sz="2000" dirty="0">
                <a:solidFill>
                  <a:srgbClr val="002060"/>
                </a:solidFill>
                <a:ea typeface="Calibri" panose="020F0502020204030204" pitchFamily="34" charset="0"/>
                <a:cs typeface="Times New Roman" panose="02020603050405020304" pitchFamily="18" charset="0"/>
              </a:rPr>
              <a:t>		</a:t>
            </a:r>
            <a:r>
              <a:rPr lang="ro-RO" sz="2000" dirty="0">
                <a:solidFill>
                  <a:srgbClr val="002060"/>
                </a:solidFill>
                <a:effectLst/>
                <a:ea typeface="Calibri" panose="020F0502020204030204" pitchFamily="34" charset="0"/>
                <a:cs typeface="Times New Roman" panose="02020603050405020304" pitchFamily="18" charset="0"/>
              </a:rPr>
              <a:t> - </a:t>
            </a:r>
            <a:r>
              <a:rPr lang="en-US" sz="2000" dirty="0">
                <a:solidFill>
                  <a:srgbClr val="002060"/>
                </a:solidFill>
                <a:effectLst/>
                <a:ea typeface="Calibri" panose="020F0502020204030204" pitchFamily="34" charset="0"/>
                <a:cs typeface="Times New Roman" panose="02020603050405020304" pitchFamily="18" charset="0"/>
              </a:rPr>
              <a:t>to support students in becoming their own teachers, in practicing continuous learning and self-education.</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60000"/>
              </a:lnSpc>
              <a:spcBef>
                <a:spcPts val="0"/>
              </a:spcBef>
              <a:spcAft>
                <a:spcPts val="0"/>
              </a:spcAft>
              <a:buNone/>
            </a:pPr>
            <a:endParaRPr lang="ro-RO" sz="16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60000"/>
              </a:lnSpc>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Aims at a "school equipped with visible learning" and an educational system "equipped with visible learning", in which teachers and schools evaluate their impact (of teaching, strategies, methods and tools) on student learning, using specific tools.</a:t>
            </a:r>
            <a:endParaRPr lang="ro-RO" sz="20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97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44624"/>
            <a:ext cx="9108503" cy="360040"/>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r>
              <a:rPr lang="ro-RO" sz="2000" b="1" dirty="0">
                <a:solidFill>
                  <a:srgbClr val="800080"/>
                </a:solidFill>
                <a:effectLst/>
                <a:ea typeface="Times New Roman" panose="02020603050405020304" pitchFamily="18" charset="0"/>
              </a:rPr>
              <a:t>9. </a:t>
            </a:r>
            <a:r>
              <a:rPr lang="en-US" sz="2000" b="1" dirty="0">
                <a:solidFill>
                  <a:srgbClr val="800080"/>
                </a:solidFill>
                <a:effectLst/>
                <a:ea typeface="Times New Roman" panose="02020603050405020304" pitchFamily="18" charset="0"/>
              </a:rPr>
              <a:t>Theoretical and applied research topics</a:t>
            </a:r>
            <a:br>
              <a:rPr lang="ro-RO" sz="2000" b="1" dirty="0">
                <a:solidFill>
                  <a:srgbClr val="800080"/>
                </a:solidFill>
                <a:effectLst/>
                <a:ea typeface="Times New Roman" panose="02020603050405020304" pitchFamily="18" charset="0"/>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0" y="260648"/>
            <a:ext cx="9144000" cy="6597352"/>
          </a:xfrm>
        </p:spPr>
        <p:txBody>
          <a:bodyPr/>
          <a:lstStyle/>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Teachers' perception of the professional integration process</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Teachers' sense of belonging to the educational institution's community;</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Professional needs of new teachers;</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	The construction of the theme of the meetings within the mentoring processes and other working tools;</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Management of mentoring development projects in educational institutions;</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The mentoring relationship: essence, characteristics, values promoted, development directions;</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Strategies for applying the Visible Learning-VL sustainable professional development model;</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Strategies for measuring the impact of teaching on students;</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Strategies for developing independence and autonomy of the mentee;</a:t>
            </a:r>
            <a:endParaRPr lang="ro-RO" sz="2000" dirty="0">
              <a:solidFill>
                <a:srgbClr val="002060"/>
              </a:solidFill>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Strategies for developing the mentee's capacity for self-regulation;</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ro-RO" sz="2000" dirty="0" err="1">
                <a:solidFill>
                  <a:srgbClr val="002060"/>
                </a:solidFill>
                <a:effectLst/>
                <a:ea typeface="Calibri" panose="020F0502020204030204" pitchFamily="34" charset="0"/>
                <a:cs typeface="Times New Roman" panose="02020603050405020304" pitchFamily="18" charset="0"/>
              </a:rPr>
              <a:t>Strategies</a:t>
            </a:r>
            <a:r>
              <a:rPr lang="ro-RO" sz="2000" dirty="0">
                <a:solidFill>
                  <a:srgbClr val="002060"/>
                </a:solidFill>
                <a:effectLst/>
                <a:ea typeface="Calibri" panose="020F0502020204030204" pitchFamily="34" charset="0"/>
                <a:cs typeface="Times New Roman" panose="02020603050405020304" pitchFamily="18" charset="0"/>
              </a:rPr>
              <a:t> to </a:t>
            </a:r>
            <a:r>
              <a:rPr lang="ro-RO" sz="2000" dirty="0" err="1">
                <a:solidFill>
                  <a:srgbClr val="002060"/>
                </a:solidFill>
                <a:effectLst/>
                <a:ea typeface="Calibri" panose="020F0502020204030204" pitchFamily="34" charset="0"/>
                <a:cs typeface="Times New Roman" panose="02020603050405020304" pitchFamily="18" charset="0"/>
              </a:rPr>
              <a:t>promote</a:t>
            </a:r>
            <a:r>
              <a:rPr lang="ro-RO" sz="2000" dirty="0">
                <a:solidFill>
                  <a:srgbClr val="002060"/>
                </a:solidFill>
                <a:effectLst/>
                <a:ea typeface="Calibri" panose="020F0502020204030204" pitchFamily="34" charset="0"/>
                <a:cs typeface="Times New Roman" panose="02020603050405020304" pitchFamily="18" charset="0"/>
              </a:rPr>
              <a:t> self-</a:t>
            </a:r>
            <a:r>
              <a:rPr lang="ro-RO" sz="2000" dirty="0" err="1">
                <a:solidFill>
                  <a:srgbClr val="002060"/>
                </a:solidFill>
                <a:effectLst/>
                <a:ea typeface="Calibri" panose="020F0502020204030204" pitchFamily="34" charset="0"/>
                <a:cs typeface="Times New Roman" panose="02020603050405020304" pitchFamily="18" charset="0"/>
              </a:rPr>
              <a:t>mentoring</a:t>
            </a:r>
            <a:r>
              <a:rPr lang="ro-RO" sz="2000" dirty="0">
                <a:solidFill>
                  <a:srgbClr val="002060"/>
                </a:solidFill>
                <a:effectLst/>
                <a:ea typeface="Calibri" panose="020F0502020204030204" pitchFamily="34" charset="0"/>
                <a:cs typeface="Times New Roman" panose="02020603050405020304" pitchFamily="18" charset="0"/>
              </a:rPr>
              <a:t>;</a:t>
            </a: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Strategies to increase the mentee's self-efficacy;</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Ways to make the most of informal mentoring;</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Ways to provide positive and negative feedback in mentoring activities;</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ro-RO" sz="2000" dirty="0">
                <a:solidFill>
                  <a:srgbClr val="002060"/>
                </a:solidFill>
                <a:ea typeface="Calibri" panose="020F0502020204030204" pitchFamily="34" charset="0"/>
                <a:cs typeface="Times New Roman" panose="02020603050405020304" pitchFamily="18" charset="0"/>
              </a:rPr>
              <a:t>T</a:t>
            </a:r>
            <a:r>
              <a:rPr lang="en-US" sz="2000" dirty="0">
                <a:solidFill>
                  <a:srgbClr val="002060"/>
                </a:solidFill>
                <a:effectLst/>
                <a:ea typeface="Calibri" panose="020F0502020204030204" pitchFamily="34" charset="0"/>
                <a:cs typeface="Times New Roman" panose="02020603050405020304" pitchFamily="18" charset="0"/>
              </a:rPr>
              <a:t>he benefits and job satisfaction of the mentored teachers;</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New Information and Communication Technologies in mentoring and e-mentoring;</a:t>
            </a:r>
            <a:endParaRPr lang="ro-RO" sz="2000" dirty="0">
              <a:solidFill>
                <a:srgbClr val="002060"/>
              </a:solidFill>
              <a:effectLst/>
              <a:ea typeface="Calibri" panose="020F0502020204030204" pitchFamily="34" charset="0"/>
              <a:cs typeface="Times New Roman" panose="02020603050405020304" pitchFamily="18" charset="0"/>
            </a:endParaRPr>
          </a:p>
          <a:p>
            <a:pPr marL="0" indent="0" algn="just" defTabSz="182563">
              <a:spcBef>
                <a:spcPts val="0"/>
              </a:spcBef>
              <a:spcAft>
                <a:spcPts val="0"/>
              </a:spcAft>
              <a:buNone/>
            </a:pPr>
            <a:r>
              <a:rPr lang="ro-RO"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ffectLst/>
                <a:ea typeface="Calibri" panose="020F0502020204030204" pitchFamily="34" charset="0"/>
                <a:cs typeface="Times New Roman" panose="02020603050405020304" pitchFamily="18" charset="0"/>
              </a:rPr>
              <a:t>Drawing up annual reports of mentoring activities in educational institutions</a:t>
            </a:r>
            <a:r>
              <a:rPr lang="ro-RO" sz="2000" dirty="0">
                <a:solidFill>
                  <a:srgbClr val="002060"/>
                </a:solidFill>
                <a:effectLst/>
                <a:ea typeface="Calibri" panose="020F0502020204030204" pitchFamily="34" charset="0"/>
                <a:cs typeface="Times New Roman" panose="02020603050405020304" pitchFamily="18" charset="0"/>
              </a:rPr>
              <a:t>.</a:t>
            </a:r>
          </a:p>
          <a:p>
            <a:pPr marL="0" indent="0" algn="just" defTabSz="182563">
              <a:lnSpc>
                <a:spcPct val="160000"/>
              </a:lnSpc>
              <a:spcBef>
                <a:spcPts val="0"/>
              </a:spcBef>
              <a:spcAft>
                <a:spcPts val="0"/>
              </a:spcAft>
              <a:buNone/>
            </a:pPr>
            <a:endParaRPr lang="ro-RO" sz="20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736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260648"/>
            <a:ext cx="9108503" cy="864096"/>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r>
              <a:rPr lang="ro-RO" sz="2000" b="1" dirty="0">
                <a:solidFill>
                  <a:srgbClr val="800080"/>
                </a:solidFill>
                <a:effectLst/>
                <a:ea typeface="Times New Roman" panose="02020603050405020304" pitchFamily="18" charset="0"/>
              </a:rPr>
              <a:t>10. </a:t>
            </a:r>
            <a:r>
              <a:rPr lang="en-US" sz="2000" b="1" dirty="0">
                <a:solidFill>
                  <a:srgbClr val="800080"/>
                </a:solidFill>
                <a:effectLst/>
                <a:ea typeface="Times New Roman" panose="02020603050405020304" pitchFamily="18" charset="0"/>
              </a:rPr>
              <a:t>Scientific work and activities carried out within the ML (from March 2023 to November 2023)</a:t>
            </a: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467544" y="1700808"/>
            <a:ext cx="8280920" cy="5157192"/>
          </a:xfrm>
        </p:spPr>
        <p:txBody>
          <a:bodyPr/>
          <a:lstStyle/>
          <a:p>
            <a:pPr marL="0" indent="0" algn="just" defTabSz="182563">
              <a:lnSpc>
                <a:spcPct val="150000"/>
              </a:lnSpc>
              <a:spcBef>
                <a:spcPts val="0"/>
              </a:spcBef>
              <a:spcAft>
                <a:spcPts val="0"/>
              </a:spcAft>
              <a:buNone/>
            </a:pPr>
            <a:r>
              <a:rPr lang="ro-RO" sz="2300" dirty="0">
                <a:solidFill>
                  <a:srgbClr val="002060"/>
                </a:solidFill>
                <a:effectLst/>
                <a:ea typeface="Calibri" panose="020F0502020204030204" pitchFamily="34" charset="0"/>
                <a:cs typeface="Times New Roman" panose="02020603050405020304" pitchFamily="18" charset="0"/>
              </a:rPr>
              <a:t>-	Collective reflections</a:t>
            </a:r>
          </a:p>
          <a:p>
            <a:pPr marL="0" indent="0" algn="just" defTabSz="182563">
              <a:lnSpc>
                <a:spcPct val="150000"/>
              </a:lnSpc>
              <a:spcBef>
                <a:spcPts val="0"/>
              </a:spcBef>
              <a:spcAft>
                <a:spcPts val="0"/>
              </a:spcAft>
              <a:buNone/>
            </a:pPr>
            <a:r>
              <a:rPr lang="ro-RO" sz="2300" dirty="0">
                <a:solidFill>
                  <a:srgbClr val="002060"/>
                </a:solidFill>
                <a:effectLst/>
                <a:ea typeface="Calibri" panose="020F0502020204030204" pitchFamily="34" charset="0"/>
                <a:cs typeface="Times New Roman" panose="02020603050405020304" pitchFamily="18" charset="0"/>
              </a:rPr>
              <a:t>-	Identification of problems</a:t>
            </a:r>
          </a:p>
          <a:p>
            <a:pPr marL="0" indent="0" algn="just" defTabSz="182563">
              <a:lnSpc>
                <a:spcPct val="150000"/>
              </a:lnSpc>
              <a:spcBef>
                <a:spcPts val="0"/>
              </a:spcBef>
              <a:spcAft>
                <a:spcPts val="0"/>
              </a:spcAft>
              <a:buNone/>
            </a:pPr>
            <a:r>
              <a:rPr lang="ro-RO" sz="2300" dirty="0">
                <a:solidFill>
                  <a:srgbClr val="002060"/>
                </a:solidFill>
                <a:effectLst/>
                <a:ea typeface="Calibri" panose="020F0502020204030204" pitchFamily="34" charset="0"/>
                <a:cs typeface="Times New Roman" panose="02020603050405020304" pitchFamily="18" charset="0"/>
              </a:rPr>
              <a:t>-	Problematizations</a:t>
            </a:r>
          </a:p>
          <a:p>
            <a:pPr marL="0" indent="0" algn="just" defTabSz="182563">
              <a:lnSpc>
                <a:spcPct val="150000"/>
              </a:lnSpc>
              <a:spcBef>
                <a:spcPts val="0"/>
              </a:spcBef>
              <a:spcAft>
                <a:spcPts val="0"/>
              </a:spcAft>
              <a:buNone/>
            </a:pPr>
            <a:r>
              <a:rPr lang="ro-RO" sz="2300" dirty="0">
                <a:solidFill>
                  <a:srgbClr val="002060"/>
                </a:solidFill>
                <a:effectLst/>
                <a:ea typeface="Calibri" panose="020F0502020204030204" pitchFamily="34" charset="0"/>
                <a:cs typeface="Times New Roman" panose="02020603050405020304" pitchFamily="18" charset="0"/>
              </a:rPr>
              <a:t>-	Case </a:t>
            </a:r>
            <a:r>
              <a:rPr lang="ro-RO" sz="2300" dirty="0" err="1">
                <a:solidFill>
                  <a:srgbClr val="002060"/>
                </a:solidFill>
                <a:effectLst/>
                <a:ea typeface="Calibri" panose="020F0502020204030204" pitchFamily="34" charset="0"/>
                <a:cs typeface="Times New Roman" panose="02020603050405020304" pitchFamily="18" charset="0"/>
              </a:rPr>
              <a:t>analyses</a:t>
            </a:r>
            <a:endParaRPr lang="ro-RO" sz="23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300" dirty="0">
                <a:solidFill>
                  <a:srgbClr val="002060"/>
                </a:solidFill>
                <a:effectLst/>
                <a:ea typeface="Calibri" panose="020F0502020204030204" pitchFamily="34" charset="0"/>
                <a:cs typeface="Times New Roman" panose="02020603050405020304" pitchFamily="18" charset="0"/>
              </a:rPr>
              <a:t>-	</a:t>
            </a:r>
            <a:r>
              <a:rPr lang="ro-RO" sz="2300" dirty="0" err="1">
                <a:solidFill>
                  <a:srgbClr val="002060"/>
                </a:solidFill>
                <a:effectLst/>
                <a:ea typeface="Calibri" panose="020F0502020204030204" pitchFamily="34" charset="0"/>
                <a:cs typeface="Times New Roman" panose="02020603050405020304" pitchFamily="18" charset="0"/>
              </a:rPr>
              <a:t>Round</a:t>
            </a:r>
            <a:r>
              <a:rPr lang="ro-RO" sz="2300" dirty="0">
                <a:solidFill>
                  <a:srgbClr val="002060"/>
                </a:solidFill>
                <a:effectLst/>
                <a:ea typeface="Calibri" panose="020F0502020204030204" pitchFamily="34" charset="0"/>
                <a:cs typeface="Times New Roman" panose="02020603050405020304" pitchFamily="18" charset="0"/>
              </a:rPr>
              <a:t> </a:t>
            </a:r>
            <a:r>
              <a:rPr lang="ro-RO" sz="2300" dirty="0" err="1">
                <a:solidFill>
                  <a:srgbClr val="002060"/>
                </a:solidFill>
                <a:effectLst/>
                <a:ea typeface="Calibri" panose="020F0502020204030204" pitchFamily="34" charset="0"/>
                <a:cs typeface="Times New Roman" panose="02020603050405020304" pitchFamily="18" charset="0"/>
              </a:rPr>
              <a:t>tables</a:t>
            </a:r>
            <a:endParaRPr lang="ro-RO" sz="23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300" dirty="0">
                <a:solidFill>
                  <a:srgbClr val="002060"/>
                </a:solidFill>
                <a:effectLst/>
                <a:ea typeface="Calibri" panose="020F0502020204030204" pitchFamily="34" charset="0"/>
                <a:cs typeface="Times New Roman" panose="02020603050405020304" pitchFamily="18" charset="0"/>
              </a:rPr>
              <a:t>-	</a:t>
            </a:r>
            <a:r>
              <a:rPr lang="ro-RO" sz="2300" dirty="0" err="1">
                <a:solidFill>
                  <a:srgbClr val="002060"/>
                </a:solidFill>
                <a:effectLst/>
                <a:ea typeface="Calibri" panose="020F0502020204030204" pitchFamily="34" charset="0"/>
                <a:cs typeface="Times New Roman" panose="02020603050405020304" pitchFamily="18" charset="0"/>
              </a:rPr>
              <a:t>Scientific</a:t>
            </a:r>
            <a:r>
              <a:rPr lang="ro-RO" sz="2300" dirty="0">
                <a:solidFill>
                  <a:srgbClr val="002060"/>
                </a:solidFill>
                <a:effectLst/>
                <a:ea typeface="Calibri" panose="020F0502020204030204" pitchFamily="34" charset="0"/>
                <a:cs typeface="Times New Roman" panose="02020603050405020304" pitchFamily="18" charset="0"/>
              </a:rPr>
              <a:t> (E-)</a:t>
            </a:r>
            <a:r>
              <a:rPr lang="ro-RO" sz="2300" dirty="0" err="1">
                <a:solidFill>
                  <a:srgbClr val="002060"/>
                </a:solidFill>
                <a:effectLst/>
                <a:ea typeface="Calibri" panose="020F0502020204030204" pitchFamily="34" charset="0"/>
                <a:cs typeface="Times New Roman" panose="02020603050405020304" pitchFamily="18" charset="0"/>
              </a:rPr>
              <a:t>workshops</a:t>
            </a:r>
            <a:r>
              <a:rPr lang="ro-RO" sz="2300" dirty="0">
                <a:solidFill>
                  <a:srgbClr val="002060"/>
                </a:solidFill>
                <a:ea typeface="Calibri" panose="020F0502020204030204" pitchFamily="34" charset="0"/>
                <a:cs typeface="Times New Roman" panose="02020603050405020304" pitchFamily="18" charset="0"/>
              </a:rPr>
              <a:t>.</a:t>
            </a:r>
            <a:endParaRPr lang="ro-RO" sz="23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60000"/>
              </a:lnSpc>
              <a:spcBef>
                <a:spcPts val="0"/>
              </a:spcBef>
              <a:spcAft>
                <a:spcPts val="0"/>
              </a:spcAft>
              <a:buNone/>
            </a:pPr>
            <a:endParaRPr lang="ro-RO" sz="20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0765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44624"/>
            <a:ext cx="9108503" cy="504056"/>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r>
              <a:rPr lang="ro-RO" sz="2000" b="1" dirty="0">
                <a:solidFill>
                  <a:srgbClr val="800080"/>
                </a:solidFill>
                <a:effectLst/>
                <a:ea typeface="Times New Roman" panose="02020603050405020304" pitchFamily="18" charset="0"/>
              </a:rPr>
              <a:t>11. </a:t>
            </a:r>
            <a:r>
              <a:rPr lang="en-US" sz="2000" b="1" dirty="0">
                <a:solidFill>
                  <a:srgbClr val="800080"/>
                </a:solidFill>
                <a:effectLst/>
                <a:ea typeface="Times New Roman" panose="02020603050405020304" pitchFamily="18" charset="0"/>
              </a:rPr>
              <a:t>Presentation of (e-)workshops</a:t>
            </a:r>
            <a:br>
              <a:rPr lang="ro-RO" sz="2000" b="1" dirty="0">
                <a:solidFill>
                  <a:srgbClr val="800080"/>
                </a:solidFill>
                <a:effectLst/>
                <a:ea typeface="Times New Roman" panose="02020603050405020304" pitchFamily="18" charset="0"/>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35497" y="692696"/>
            <a:ext cx="9073005" cy="6165304"/>
          </a:xfrm>
        </p:spPr>
        <p:txBody>
          <a:bodyPr/>
          <a:lstStyle/>
          <a:p>
            <a:pPr marL="0" indent="0" algn="just" defTabSz="182563">
              <a:lnSpc>
                <a:spcPct val="150000"/>
              </a:lnSpc>
              <a:spcBef>
                <a:spcPts val="0"/>
              </a:spcBef>
              <a:spcAft>
                <a:spcPts val="0"/>
              </a:spcAft>
              <a:buNone/>
            </a:pPr>
            <a:r>
              <a:rPr lang="ro-RO" sz="2200" b="1" dirty="0" err="1">
                <a:solidFill>
                  <a:srgbClr val="002060"/>
                </a:solidFill>
                <a:effectLst/>
                <a:ea typeface="Calibri" panose="020F0502020204030204" pitchFamily="34" charset="0"/>
                <a:cs typeface="Times New Roman" panose="02020603050405020304" pitchFamily="18" charset="0"/>
              </a:rPr>
              <a:t>Title</a:t>
            </a:r>
            <a:r>
              <a:rPr lang="ro-RO" sz="2200" b="1" dirty="0">
                <a:solidFill>
                  <a:srgbClr val="002060"/>
                </a:solidFill>
                <a:effectLst/>
                <a:ea typeface="Calibri" panose="020F0502020204030204" pitchFamily="34" charset="0"/>
                <a:cs typeface="Times New Roman" panose="02020603050405020304" pitchFamily="18" charset="0"/>
              </a:rPr>
              <a:t>: </a:t>
            </a:r>
            <a:r>
              <a:rPr lang="en-US" sz="2200" b="1" dirty="0">
                <a:solidFill>
                  <a:srgbClr val="990099"/>
                </a:solidFill>
                <a:effectLst/>
                <a:ea typeface="Calibri" panose="020F0502020204030204" pitchFamily="34" charset="0"/>
                <a:cs typeface="Times New Roman" panose="02020603050405020304" pitchFamily="18" charset="0"/>
              </a:rPr>
              <a:t>MENTORING AND METACOGNITION - THEORETICAL REFERENCES AND PRACTICAL IMPLICATIONS</a:t>
            </a:r>
            <a:endParaRPr lang="ro-RO" sz="2200" b="1" dirty="0">
              <a:solidFill>
                <a:srgbClr val="990099"/>
              </a:solidFill>
              <a:effectLst/>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200" b="1" dirty="0">
                <a:solidFill>
                  <a:srgbClr val="002060"/>
                </a:solidFill>
                <a:ea typeface="Calibri" panose="020F0502020204030204" pitchFamily="34" charset="0"/>
                <a:cs typeface="Times New Roman" panose="02020603050405020304" pitchFamily="18" charset="0"/>
              </a:rPr>
              <a:t>Date: </a:t>
            </a:r>
            <a:r>
              <a:rPr lang="ro-RO" sz="2200" dirty="0">
                <a:solidFill>
                  <a:srgbClr val="002060"/>
                </a:solidFill>
                <a:ea typeface="Calibri" panose="020F0502020204030204" pitchFamily="34" charset="0"/>
                <a:cs typeface="Times New Roman" panose="02020603050405020304" pitchFamily="18" charset="0"/>
              </a:rPr>
              <a:t>May </a:t>
            </a:r>
            <a:r>
              <a:rPr lang="ro-RO" sz="2200" dirty="0">
                <a:solidFill>
                  <a:srgbClr val="002060"/>
                </a:solidFill>
                <a:effectLst/>
                <a:ea typeface="Calibri" panose="020F0502020204030204" pitchFamily="34" charset="0"/>
                <a:cs typeface="Times New Roman" panose="02020603050405020304" pitchFamily="18" charset="0"/>
              </a:rPr>
              <a:t>31, 2023</a:t>
            </a:r>
          </a:p>
          <a:p>
            <a:pPr marL="0" indent="0" defTabSz="182563">
              <a:lnSpc>
                <a:spcPct val="150000"/>
              </a:lnSpc>
              <a:spcBef>
                <a:spcPts val="0"/>
              </a:spcBef>
              <a:spcAft>
                <a:spcPts val="0"/>
              </a:spcAft>
              <a:buNone/>
            </a:pPr>
            <a:r>
              <a:rPr lang="ro-RO" sz="2200" b="1" dirty="0" err="1">
                <a:solidFill>
                  <a:srgbClr val="002060"/>
                </a:solidFill>
                <a:ea typeface="Calibri" panose="020F0502020204030204" pitchFamily="34" charset="0"/>
                <a:cs typeface="Times New Roman" panose="02020603050405020304" pitchFamily="18" charset="0"/>
              </a:rPr>
              <a:t>Facilitators</a:t>
            </a:r>
            <a:r>
              <a:rPr lang="ro-RO" sz="2200" b="1" dirty="0">
                <a:solidFill>
                  <a:srgbClr val="002060"/>
                </a:solidFill>
                <a:ea typeface="Calibri" panose="020F0502020204030204" pitchFamily="34" charset="0"/>
                <a:cs typeface="Times New Roman" panose="02020603050405020304" pitchFamily="18" charset="0"/>
              </a:rPr>
              <a:t>: </a:t>
            </a:r>
            <a:r>
              <a:rPr lang="ro-RO" sz="2200" dirty="0">
                <a:solidFill>
                  <a:srgbClr val="002060"/>
                </a:solidFill>
                <a:ea typeface="Calibri" panose="020F0502020204030204" pitchFamily="34" charset="0"/>
                <a:cs typeface="Times New Roman" panose="02020603050405020304" pitchFamily="18" charset="0"/>
              </a:rPr>
              <a:t>Daniel Mara, “Lucian Blaga” University of Sibiu, Romania, Mușata Bocoș, Babeș-Bolyai University of Cluj-Napoca, Romania</a:t>
            </a:r>
          </a:p>
          <a:p>
            <a:pPr marL="0" indent="0" algn="just" defTabSz="182563">
              <a:lnSpc>
                <a:spcPct val="150000"/>
              </a:lnSpc>
              <a:spcBef>
                <a:spcPts val="0"/>
              </a:spcBef>
              <a:spcAft>
                <a:spcPts val="0"/>
              </a:spcAft>
              <a:buNone/>
            </a:pPr>
            <a:r>
              <a:rPr lang="ro-RO" sz="2200" b="1" dirty="0" err="1">
                <a:solidFill>
                  <a:srgbClr val="002060"/>
                </a:solidFill>
                <a:ea typeface="Calibri" panose="020F0502020204030204" pitchFamily="34" charset="0"/>
                <a:cs typeface="Times New Roman" panose="02020603050405020304" pitchFamily="18" charset="0"/>
              </a:rPr>
              <a:t>Overall</a:t>
            </a:r>
            <a:r>
              <a:rPr lang="ro-RO" sz="2200" b="1" dirty="0">
                <a:solidFill>
                  <a:srgbClr val="002060"/>
                </a:solidFill>
                <a:ea typeface="Calibri" panose="020F0502020204030204" pitchFamily="34" charset="0"/>
                <a:cs typeface="Times New Roman" panose="02020603050405020304" pitchFamily="18" charset="0"/>
              </a:rPr>
              <a:t> </a:t>
            </a:r>
            <a:r>
              <a:rPr lang="ro-RO" sz="2200" b="1" dirty="0" err="1">
                <a:solidFill>
                  <a:srgbClr val="002060"/>
                </a:solidFill>
                <a:ea typeface="Calibri" panose="020F0502020204030204" pitchFamily="34" charset="0"/>
                <a:cs typeface="Times New Roman" panose="02020603050405020304" pitchFamily="18" charset="0"/>
              </a:rPr>
              <a:t>conclusion</a:t>
            </a:r>
            <a:r>
              <a:rPr lang="ro-RO" sz="2200" b="1" dirty="0">
                <a:solidFill>
                  <a:srgbClr val="002060"/>
                </a:solidFill>
                <a:ea typeface="Calibri" panose="020F0502020204030204" pitchFamily="34" charset="0"/>
                <a:cs typeface="Times New Roman" panose="02020603050405020304" pitchFamily="18" charset="0"/>
              </a:rPr>
              <a:t>:</a:t>
            </a:r>
          </a:p>
          <a:p>
            <a:pPr marL="0" indent="0" algn="just" defTabSz="182563">
              <a:lnSpc>
                <a:spcPct val="150000"/>
              </a:lnSpc>
              <a:spcBef>
                <a:spcPts val="0"/>
              </a:spcBef>
              <a:spcAft>
                <a:spcPts val="0"/>
              </a:spcAft>
              <a:buNone/>
            </a:pPr>
            <a:r>
              <a:rPr lang="en-US" sz="2200" dirty="0">
                <a:solidFill>
                  <a:srgbClr val="002060"/>
                </a:solidFill>
                <a:effectLst/>
                <a:ea typeface="Calibri" panose="020F0502020204030204" pitchFamily="34" charset="0"/>
                <a:cs typeface="Times New Roman" panose="02020603050405020304" pitchFamily="18" charset="0"/>
              </a:rPr>
              <a:t>There is a two-way relationship between mentoring and metacognition:</a:t>
            </a:r>
            <a:r>
              <a:rPr lang="ro-RO" sz="2200" dirty="0">
                <a:solidFill>
                  <a:srgbClr val="002060"/>
                </a:solidFill>
                <a:effectLst/>
                <a:ea typeface="Calibri" panose="020F0502020204030204" pitchFamily="34" charset="0"/>
                <a:cs typeface="Times New Roman" panose="02020603050405020304" pitchFamily="18" charset="0"/>
              </a:rPr>
              <a:t>- - </a:t>
            </a:r>
            <a:r>
              <a:rPr lang="en-US" sz="2200" dirty="0">
                <a:solidFill>
                  <a:srgbClr val="002060"/>
                </a:solidFill>
                <a:effectLst/>
                <a:ea typeface="Calibri" panose="020F0502020204030204" pitchFamily="34" charset="0"/>
                <a:cs typeface="Times New Roman" panose="02020603050405020304" pitchFamily="18" charset="0"/>
              </a:rPr>
              <a:t>Mentoring, as a complex, inclusive process of guiding, influencing and supporting a teacher involves practicing and educating metacognitions.</a:t>
            </a:r>
            <a:endParaRPr lang="ro-RO" sz="22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ffectLst/>
                <a:ea typeface="Calibri" panose="020F0502020204030204" pitchFamily="34" charset="0"/>
                <a:cs typeface="Times New Roman" panose="02020603050405020304" pitchFamily="18" charset="0"/>
              </a:rPr>
              <a:t>Practicing and educating metacognitions is self-mentoring</a:t>
            </a:r>
            <a:r>
              <a:rPr lang="ro-RO" sz="2200" dirty="0">
                <a:solidFill>
                  <a:srgbClr val="002060"/>
                </a:solidFill>
                <a:effectLst/>
                <a:ea typeface="Calibri" panose="020F0502020204030204" pitchFamily="34" charset="0"/>
                <a:cs typeface="Times New Roman" panose="02020603050405020304" pitchFamily="18" charset="0"/>
              </a:rPr>
              <a:t>.</a:t>
            </a:r>
          </a:p>
          <a:p>
            <a:pPr marL="0" indent="0" algn="just" defTabSz="182563">
              <a:lnSpc>
                <a:spcPct val="150000"/>
              </a:lnSpc>
              <a:spcBef>
                <a:spcPts val="0"/>
              </a:spcBef>
              <a:spcAft>
                <a:spcPts val="0"/>
              </a:spcAft>
              <a:buNone/>
            </a:pPr>
            <a:endParaRPr lang="ro-RO" sz="20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617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44624"/>
            <a:ext cx="9108503" cy="504056"/>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r>
              <a:rPr lang="ro-RO" sz="2000" b="1" dirty="0">
                <a:solidFill>
                  <a:srgbClr val="800080"/>
                </a:solidFill>
                <a:effectLst/>
                <a:ea typeface="Times New Roman" panose="02020603050405020304" pitchFamily="18" charset="0"/>
              </a:rPr>
              <a:t>11. </a:t>
            </a:r>
            <a:r>
              <a:rPr lang="ro-RO" sz="2000" b="1" dirty="0" err="1">
                <a:solidFill>
                  <a:srgbClr val="800080"/>
                </a:solidFill>
                <a:effectLst/>
                <a:ea typeface="Times New Roman" panose="02020603050405020304" pitchFamily="18" charset="0"/>
              </a:rPr>
              <a:t>Presentation</a:t>
            </a:r>
            <a:r>
              <a:rPr lang="ro-RO" sz="2000" b="1" dirty="0">
                <a:solidFill>
                  <a:srgbClr val="800080"/>
                </a:solidFill>
                <a:effectLst/>
                <a:ea typeface="Times New Roman" panose="02020603050405020304" pitchFamily="18" charset="0"/>
              </a:rPr>
              <a:t> of (e-)</a:t>
            </a:r>
            <a:r>
              <a:rPr lang="ro-RO" sz="2000" b="1" dirty="0" err="1">
                <a:solidFill>
                  <a:srgbClr val="800080"/>
                </a:solidFill>
                <a:effectLst/>
                <a:ea typeface="Times New Roman" panose="02020603050405020304" pitchFamily="18" charset="0"/>
              </a:rPr>
              <a:t>workshops</a:t>
            </a:r>
            <a:br>
              <a:rPr lang="ro-RO" sz="2000" b="1" dirty="0">
                <a:solidFill>
                  <a:srgbClr val="800080"/>
                </a:solidFill>
                <a:effectLst/>
                <a:ea typeface="Times New Roman" panose="02020603050405020304" pitchFamily="18" charset="0"/>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35497" y="692696"/>
            <a:ext cx="9073005" cy="6165304"/>
          </a:xfrm>
        </p:spPr>
        <p:txBody>
          <a:bodyPr/>
          <a:lstStyle/>
          <a:p>
            <a:pPr marL="0" indent="0" algn="just" defTabSz="182563">
              <a:lnSpc>
                <a:spcPct val="150000"/>
              </a:lnSpc>
              <a:spcBef>
                <a:spcPts val="0"/>
              </a:spcBef>
              <a:spcAft>
                <a:spcPts val="0"/>
              </a:spcAft>
              <a:buNone/>
            </a:pPr>
            <a:r>
              <a:rPr lang="ro-RO" sz="2200" b="1" dirty="0" err="1">
                <a:solidFill>
                  <a:srgbClr val="002060"/>
                </a:solidFill>
                <a:effectLst/>
                <a:ea typeface="Calibri" panose="020F0502020204030204" pitchFamily="34" charset="0"/>
                <a:cs typeface="Times New Roman" panose="02020603050405020304" pitchFamily="18" charset="0"/>
              </a:rPr>
              <a:t>Title</a:t>
            </a:r>
            <a:r>
              <a:rPr lang="ro-RO" sz="2200" b="1" dirty="0">
                <a:solidFill>
                  <a:srgbClr val="002060"/>
                </a:solidFill>
                <a:effectLst/>
                <a:ea typeface="Calibri" panose="020F0502020204030204" pitchFamily="34" charset="0"/>
                <a:cs typeface="Times New Roman" panose="02020603050405020304" pitchFamily="18" charset="0"/>
              </a:rPr>
              <a:t>: </a:t>
            </a:r>
            <a:r>
              <a:rPr lang="en-US" sz="2200" b="1" dirty="0">
                <a:solidFill>
                  <a:srgbClr val="990099"/>
                </a:solidFill>
                <a:effectLst/>
                <a:ea typeface="Calibri" panose="020F0502020204030204" pitchFamily="34" charset="0"/>
                <a:cs typeface="Times New Roman" panose="02020603050405020304" pitchFamily="18" charset="0"/>
              </a:rPr>
              <a:t>ACTIVATIONS IN EDUCATIONAL MENTORING. WHAT? WHY? HOW?</a:t>
            </a:r>
            <a:endParaRPr lang="ro-RO" sz="2200" b="1" dirty="0">
              <a:solidFill>
                <a:srgbClr val="990099"/>
              </a:solidFill>
              <a:effectLst/>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200" b="1" dirty="0">
                <a:solidFill>
                  <a:srgbClr val="002060"/>
                </a:solidFill>
                <a:ea typeface="Calibri" panose="020F0502020204030204" pitchFamily="34" charset="0"/>
                <a:cs typeface="Times New Roman" panose="02020603050405020304" pitchFamily="18" charset="0"/>
              </a:rPr>
              <a:t>Date: </a:t>
            </a:r>
            <a:r>
              <a:rPr lang="ro-RO" sz="2200" dirty="0">
                <a:solidFill>
                  <a:srgbClr val="002060"/>
                </a:solidFill>
                <a:ea typeface="Calibri" panose="020F0502020204030204" pitchFamily="34" charset="0"/>
                <a:cs typeface="Times New Roman" panose="02020603050405020304" pitchFamily="18" charset="0"/>
              </a:rPr>
              <a:t>June </a:t>
            </a:r>
            <a:r>
              <a:rPr lang="ro-RO" sz="2200" dirty="0">
                <a:solidFill>
                  <a:srgbClr val="002060"/>
                </a:solidFill>
                <a:effectLst/>
                <a:ea typeface="Calibri" panose="020F0502020204030204" pitchFamily="34" charset="0"/>
                <a:cs typeface="Times New Roman" panose="02020603050405020304" pitchFamily="18" charset="0"/>
              </a:rPr>
              <a:t>21, 2023</a:t>
            </a:r>
          </a:p>
          <a:p>
            <a:pPr marL="0" indent="0" algn="just" defTabSz="182563">
              <a:lnSpc>
                <a:spcPct val="150000"/>
              </a:lnSpc>
              <a:spcBef>
                <a:spcPts val="0"/>
              </a:spcBef>
              <a:spcAft>
                <a:spcPts val="0"/>
              </a:spcAft>
              <a:buNone/>
            </a:pPr>
            <a:r>
              <a:rPr lang="ro-RO" sz="2200" b="1" dirty="0" err="1">
                <a:solidFill>
                  <a:srgbClr val="002060"/>
                </a:solidFill>
                <a:ea typeface="Calibri" panose="020F0502020204030204" pitchFamily="34" charset="0"/>
                <a:cs typeface="Times New Roman" panose="02020603050405020304" pitchFamily="18" charset="0"/>
              </a:rPr>
              <a:t>Facilitators</a:t>
            </a:r>
            <a:r>
              <a:rPr lang="ro-RO" sz="2200" b="1" dirty="0">
                <a:solidFill>
                  <a:srgbClr val="002060"/>
                </a:solidFill>
                <a:ea typeface="Calibri" panose="020F0502020204030204" pitchFamily="34" charset="0"/>
                <a:cs typeface="Times New Roman" panose="02020603050405020304" pitchFamily="18" charset="0"/>
              </a:rPr>
              <a:t>: </a:t>
            </a:r>
            <a:r>
              <a:rPr lang="ro-RO" sz="2200" dirty="0">
                <a:solidFill>
                  <a:srgbClr val="002060"/>
                </a:solidFill>
                <a:ea typeface="Calibri" panose="020F0502020204030204" pitchFamily="34" charset="0"/>
                <a:cs typeface="Times New Roman" panose="02020603050405020304" pitchFamily="18" charset="0"/>
              </a:rPr>
              <a:t>Mușata Bocoș and Ana-Maria Purcar, Babeș-Bolyai University of Cluj-Napoca, Romania </a:t>
            </a:r>
          </a:p>
          <a:p>
            <a:pPr marL="0" indent="0" algn="just" defTabSz="182563">
              <a:lnSpc>
                <a:spcPct val="150000"/>
              </a:lnSpc>
              <a:spcBef>
                <a:spcPts val="0"/>
              </a:spcBef>
              <a:spcAft>
                <a:spcPts val="0"/>
              </a:spcAft>
              <a:buNone/>
            </a:pPr>
            <a:r>
              <a:rPr lang="ro-RO" sz="2200" b="1" dirty="0" err="1">
                <a:solidFill>
                  <a:srgbClr val="002060"/>
                </a:solidFill>
                <a:ea typeface="Calibri" panose="020F0502020204030204" pitchFamily="34" charset="0"/>
                <a:cs typeface="Times New Roman" panose="02020603050405020304" pitchFamily="18" charset="0"/>
              </a:rPr>
              <a:t>Overall</a:t>
            </a:r>
            <a:r>
              <a:rPr lang="ro-RO" sz="2200" b="1" dirty="0">
                <a:solidFill>
                  <a:srgbClr val="002060"/>
                </a:solidFill>
                <a:ea typeface="Calibri" panose="020F0502020204030204" pitchFamily="34" charset="0"/>
                <a:cs typeface="Times New Roman" panose="02020603050405020304" pitchFamily="18" charset="0"/>
              </a:rPr>
              <a:t> </a:t>
            </a:r>
            <a:r>
              <a:rPr lang="ro-RO" sz="2200" b="1" dirty="0" err="1">
                <a:solidFill>
                  <a:srgbClr val="002060"/>
                </a:solidFill>
                <a:ea typeface="Calibri" panose="020F0502020204030204" pitchFamily="34" charset="0"/>
                <a:cs typeface="Times New Roman" panose="02020603050405020304" pitchFamily="18" charset="0"/>
              </a:rPr>
              <a:t>conclusion</a:t>
            </a:r>
            <a:r>
              <a:rPr lang="ro-RO" sz="2200" b="1" dirty="0">
                <a:solidFill>
                  <a:srgbClr val="002060"/>
                </a:solidFill>
                <a:ea typeface="Calibri" panose="020F0502020204030204" pitchFamily="34" charset="0"/>
                <a:cs typeface="Times New Roman" panose="02020603050405020304" pitchFamily="18" charset="0"/>
              </a:rPr>
              <a:t>:</a:t>
            </a:r>
          </a:p>
          <a:p>
            <a:pPr marL="0" indent="0" algn="just" defTabSz="182563">
              <a:lnSpc>
                <a:spcPct val="150000"/>
              </a:lnSpc>
              <a:spcBef>
                <a:spcPts val="0"/>
              </a:spcBef>
              <a:spcAft>
                <a:spcPts val="0"/>
              </a:spcAft>
              <a:buNone/>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ffectLst/>
                <a:ea typeface="Calibri" panose="020F0502020204030204" pitchFamily="34" charset="0"/>
                <a:cs typeface="Times New Roman" panose="02020603050405020304" pitchFamily="18" charset="0"/>
              </a:rPr>
              <a:t>Activation in educational mentoring - process of stimulating the conscious, active, interactive and full participation and involvement (cognitive/intellectual, psychomotor, affective and volitional) of the person being mentored, in (e-) mentoring activities.</a:t>
            </a:r>
            <a:endParaRPr lang="ro-RO" sz="22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ffectLst/>
                <a:ea typeface="Calibri" panose="020F0502020204030204" pitchFamily="34" charset="0"/>
                <a:cs typeface="Times New Roman" panose="02020603050405020304" pitchFamily="18" charset="0"/>
              </a:rPr>
              <a:t>It is desirable that activism be an attitude.</a:t>
            </a:r>
            <a:endParaRPr lang="ro-RO" sz="20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1122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44624"/>
            <a:ext cx="9108503" cy="504056"/>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r>
              <a:rPr lang="ro-RO" sz="2000" b="1" dirty="0">
                <a:solidFill>
                  <a:srgbClr val="800080"/>
                </a:solidFill>
                <a:effectLst/>
                <a:ea typeface="Times New Roman" panose="02020603050405020304" pitchFamily="18" charset="0"/>
              </a:rPr>
              <a:t>11. </a:t>
            </a:r>
            <a:r>
              <a:rPr lang="ro-RO" sz="2000" b="1" dirty="0" err="1">
                <a:solidFill>
                  <a:srgbClr val="800080"/>
                </a:solidFill>
                <a:effectLst/>
                <a:ea typeface="Times New Roman" panose="02020603050405020304" pitchFamily="18" charset="0"/>
              </a:rPr>
              <a:t>Presentation</a:t>
            </a:r>
            <a:r>
              <a:rPr lang="ro-RO" sz="2000" b="1" dirty="0">
                <a:solidFill>
                  <a:srgbClr val="800080"/>
                </a:solidFill>
                <a:effectLst/>
                <a:ea typeface="Times New Roman" panose="02020603050405020304" pitchFamily="18" charset="0"/>
              </a:rPr>
              <a:t> of (e-)</a:t>
            </a:r>
            <a:r>
              <a:rPr lang="ro-RO" sz="2000" b="1" dirty="0" err="1">
                <a:solidFill>
                  <a:srgbClr val="800080"/>
                </a:solidFill>
                <a:effectLst/>
                <a:ea typeface="Times New Roman" panose="02020603050405020304" pitchFamily="18" charset="0"/>
              </a:rPr>
              <a:t>workshops</a:t>
            </a:r>
            <a:br>
              <a:rPr lang="ro-RO" sz="2000" b="1" dirty="0">
                <a:solidFill>
                  <a:srgbClr val="800080"/>
                </a:solidFill>
                <a:effectLst/>
                <a:ea typeface="Times New Roman" panose="02020603050405020304" pitchFamily="18" charset="0"/>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35497" y="692696"/>
            <a:ext cx="9073005" cy="6165304"/>
          </a:xfrm>
        </p:spPr>
        <p:txBody>
          <a:bodyPr/>
          <a:lstStyle/>
          <a:p>
            <a:pPr marL="0" indent="0" algn="just" defTabSz="182563">
              <a:lnSpc>
                <a:spcPct val="150000"/>
              </a:lnSpc>
              <a:spcBef>
                <a:spcPts val="0"/>
              </a:spcBef>
              <a:spcAft>
                <a:spcPts val="0"/>
              </a:spcAft>
              <a:buNone/>
            </a:pPr>
            <a:r>
              <a:rPr lang="ro-RO" sz="2200" b="1" dirty="0" err="1">
                <a:solidFill>
                  <a:srgbClr val="002060"/>
                </a:solidFill>
                <a:effectLst/>
                <a:ea typeface="Calibri" panose="020F0502020204030204" pitchFamily="34" charset="0"/>
                <a:cs typeface="Times New Roman" panose="02020603050405020304" pitchFamily="18" charset="0"/>
              </a:rPr>
              <a:t>Title</a:t>
            </a:r>
            <a:r>
              <a:rPr lang="ro-RO" sz="2200" b="1" dirty="0">
                <a:solidFill>
                  <a:srgbClr val="002060"/>
                </a:solidFill>
                <a:effectLst/>
                <a:ea typeface="Calibri" panose="020F0502020204030204" pitchFamily="34" charset="0"/>
                <a:cs typeface="Times New Roman" panose="02020603050405020304" pitchFamily="18" charset="0"/>
              </a:rPr>
              <a:t>: </a:t>
            </a:r>
            <a:r>
              <a:rPr lang="en-US" sz="2200" b="1" dirty="0">
                <a:solidFill>
                  <a:srgbClr val="990099"/>
                </a:solidFill>
                <a:effectLst/>
                <a:ea typeface="Calibri" panose="020F0502020204030204" pitchFamily="34" charset="0"/>
                <a:cs typeface="Times New Roman" panose="02020603050405020304" pitchFamily="18" charset="0"/>
              </a:rPr>
              <a:t>MENTORING IN INITIAL AND CONTINUING EDUCATION IN SPAIN – EXPERIENCES AND PROJECTS IN THE BALEARIC ISLAND</a:t>
            </a:r>
            <a:endParaRPr lang="ro-RO" sz="2200" b="1" dirty="0">
              <a:solidFill>
                <a:srgbClr val="990099"/>
              </a:solidFill>
              <a:effectLst/>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200" b="1" dirty="0">
                <a:solidFill>
                  <a:srgbClr val="002060"/>
                </a:solidFill>
                <a:ea typeface="Calibri" panose="020F0502020204030204" pitchFamily="34" charset="0"/>
                <a:cs typeface="Times New Roman" panose="02020603050405020304" pitchFamily="18" charset="0"/>
              </a:rPr>
              <a:t>Date: </a:t>
            </a:r>
            <a:r>
              <a:rPr lang="ro-RO" sz="2200" dirty="0" err="1">
                <a:solidFill>
                  <a:srgbClr val="002060"/>
                </a:solidFill>
                <a:ea typeface="Calibri" panose="020F0502020204030204" pitchFamily="34" charset="0"/>
                <a:cs typeface="Times New Roman" panose="02020603050405020304" pitchFamily="18" charset="0"/>
              </a:rPr>
              <a:t>July</a:t>
            </a:r>
            <a:r>
              <a:rPr lang="ro-RO" sz="2200" dirty="0">
                <a:solidFill>
                  <a:srgbClr val="002060"/>
                </a:solidFill>
                <a:ea typeface="Calibri" panose="020F0502020204030204" pitchFamily="34" charset="0"/>
                <a:cs typeface="Times New Roman" panose="02020603050405020304" pitchFamily="18" charset="0"/>
              </a:rPr>
              <a:t> 26,</a:t>
            </a:r>
            <a:r>
              <a:rPr lang="ro-RO" sz="2200" dirty="0">
                <a:solidFill>
                  <a:srgbClr val="002060"/>
                </a:solidFill>
                <a:effectLst/>
                <a:ea typeface="Calibri" panose="020F0502020204030204" pitchFamily="34" charset="0"/>
                <a:cs typeface="Times New Roman" panose="02020603050405020304" pitchFamily="18" charset="0"/>
              </a:rPr>
              <a:t> 2023</a:t>
            </a:r>
          </a:p>
          <a:p>
            <a:pPr marL="0" indent="0" algn="just" defTabSz="182563">
              <a:lnSpc>
                <a:spcPct val="150000"/>
              </a:lnSpc>
              <a:spcBef>
                <a:spcPts val="0"/>
              </a:spcBef>
              <a:spcAft>
                <a:spcPts val="0"/>
              </a:spcAft>
              <a:buNone/>
            </a:pPr>
            <a:r>
              <a:rPr lang="ro-RO" sz="2200" b="1" dirty="0">
                <a:solidFill>
                  <a:srgbClr val="002060"/>
                </a:solidFill>
                <a:ea typeface="Calibri" panose="020F0502020204030204" pitchFamily="34" charset="0"/>
                <a:cs typeface="Times New Roman" panose="02020603050405020304" pitchFamily="18" charset="0"/>
              </a:rPr>
              <a:t>Facilitator: </a:t>
            </a:r>
            <a:r>
              <a:rPr lang="ro-RO" sz="2200" dirty="0" err="1">
                <a:solidFill>
                  <a:srgbClr val="002060"/>
                </a:solidFill>
                <a:ea typeface="Calibri" panose="020F0502020204030204" pitchFamily="34" charset="0"/>
                <a:cs typeface="Times New Roman" panose="02020603050405020304" pitchFamily="18" charset="0"/>
              </a:rPr>
              <a:t>Mercè</a:t>
            </a:r>
            <a:r>
              <a:rPr lang="ro-RO" sz="2200" dirty="0">
                <a:solidFill>
                  <a:srgbClr val="002060"/>
                </a:solidFill>
                <a:ea typeface="Calibri" panose="020F0502020204030204" pitchFamily="34" charset="0"/>
                <a:cs typeface="Times New Roman" panose="02020603050405020304" pitchFamily="18" charset="0"/>
              </a:rPr>
              <a:t> </a:t>
            </a:r>
            <a:r>
              <a:rPr lang="ro-RO" sz="2200" dirty="0" err="1">
                <a:solidFill>
                  <a:srgbClr val="002060"/>
                </a:solidFill>
                <a:ea typeface="Calibri" panose="020F0502020204030204" pitchFamily="34" charset="0"/>
                <a:cs typeface="Times New Roman" panose="02020603050405020304" pitchFamily="18" charset="0"/>
              </a:rPr>
              <a:t>Morey</a:t>
            </a:r>
            <a:r>
              <a:rPr lang="ro-RO" sz="2200" dirty="0">
                <a:solidFill>
                  <a:srgbClr val="002060"/>
                </a:solidFill>
                <a:ea typeface="Calibri" panose="020F0502020204030204" pitchFamily="34" charset="0"/>
                <a:cs typeface="Times New Roman" panose="02020603050405020304" pitchFamily="18" charset="0"/>
              </a:rPr>
              <a:t> </a:t>
            </a:r>
            <a:r>
              <a:rPr lang="ro-RO" sz="2200" dirty="0" err="1">
                <a:solidFill>
                  <a:srgbClr val="002060"/>
                </a:solidFill>
                <a:ea typeface="Calibri" panose="020F0502020204030204" pitchFamily="34" charset="0"/>
                <a:cs typeface="Times New Roman" panose="02020603050405020304" pitchFamily="18" charset="0"/>
              </a:rPr>
              <a:t>López</a:t>
            </a:r>
            <a:r>
              <a:rPr lang="ro-RO" sz="2200" dirty="0">
                <a:solidFill>
                  <a:srgbClr val="002060"/>
                </a:solidFill>
                <a:ea typeface="Calibri" panose="020F0502020204030204" pitchFamily="34" charset="0"/>
                <a:cs typeface="Times New Roman" panose="02020603050405020304" pitchFamily="18" charset="0"/>
              </a:rPr>
              <a:t>, </a:t>
            </a:r>
            <a:r>
              <a:rPr lang="en-US" sz="2200" dirty="0">
                <a:solidFill>
                  <a:srgbClr val="002060"/>
                </a:solidFill>
                <a:ea typeface="Calibri" panose="020F0502020204030204" pitchFamily="34" charset="0"/>
                <a:cs typeface="Times New Roman" panose="02020603050405020304" pitchFamily="18" charset="0"/>
              </a:rPr>
              <a:t>PhD, University Professor, University of the Balearic Islands, Palma de Mallorca, Spain.</a:t>
            </a:r>
            <a:endParaRPr lang="ro-RO" sz="2200" dirty="0">
              <a:solidFill>
                <a:srgbClr val="002060"/>
              </a:solidFill>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200" b="1" dirty="0" err="1">
                <a:solidFill>
                  <a:srgbClr val="002060"/>
                </a:solidFill>
                <a:ea typeface="Calibri" panose="020F0502020204030204" pitchFamily="34" charset="0"/>
                <a:cs typeface="Times New Roman" panose="02020603050405020304" pitchFamily="18" charset="0"/>
              </a:rPr>
              <a:t>Overall</a:t>
            </a:r>
            <a:r>
              <a:rPr lang="ro-RO" sz="2200" b="1" dirty="0">
                <a:solidFill>
                  <a:srgbClr val="002060"/>
                </a:solidFill>
                <a:ea typeface="Calibri" panose="020F0502020204030204" pitchFamily="34" charset="0"/>
                <a:cs typeface="Times New Roman" panose="02020603050405020304" pitchFamily="18" charset="0"/>
              </a:rPr>
              <a:t> </a:t>
            </a:r>
            <a:r>
              <a:rPr lang="ro-RO" sz="2200" b="1" dirty="0" err="1">
                <a:solidFill>
                  <a:srgbClr val="002060"/>
                </a:solidFill>
                <a:ea typeface="Calibri" panose="020F0502020204030204" pitchFamily="34" charset="0"/>
                <a:cs typeface="Times New Roman" panose="02020603050405020304" pitchFamily="18" charset="0"/>
              </a:rPr>
              <a:t>conclusion</a:t>
            </a:r>
            <a:r>
              <a:rPr lang="ro-RO" sz="2200" b="1" dirty="0">
                <a:solidFill>
                  <a:srgbClr val="002060"/>
                </a:solidFill>
                <a:ea typeface="Calibri" panose="020F0502020204030204" pitchFamily="34" charset="0"/>
                <a:cs typeface="Times New Roman" panose="02020603050405020304" pitchFamily="18" charset="0"/>
              </a:rPr>
              <a:t>:</a:t>
            </a:r>
          </a:p>
          <a:p>
            <a:pPr marL="0" indent="0" algn="just" defTabSz="182563">
              <a:lnSpc>
                <a:spcPct val="150000"/>
              </a:lnSpc>
              <a:spcBef>
                <a:spcPts val="0"/>
              </a:spcBef>
              <a:spcAft>
                <a:spcPts val="0"/>
              </a:spcAft>
              <a:buNone/>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a typeface="Calibri" panose="020F0502020204030204" pitchFamily="34" charset="0"/>
                <a:cs typeface="Times New Roman" panose="02020603050405020304" pitchFamily="18" charset="0"/>
              </a:rPr>
              <a:t>In the Spanish educational system, the evaluation of the first phase of professional experience (beginning in the teaching career) is carried out under the coordination of a tutor-mentor (an experienced teacher who carries out his teaching activity in the same school as the mentored teacher).</a:t>
            </a:r>
            <a:endParaRPr lang="ro-RO" sz="20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8119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44624"/>
            <a:ext cx="9108503" cy="504056"/>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r>
              <a:rPr lang="ro-RO" sz="2000" b="1" dirty="0">
                <a:solidFill>
                  <a:srgbClr val="800080"/>
                </a:solidFill>
                <a:effectLst/>
                <a:ea typeface="Times New Roman" panose="02020603050405020304" pitchFamily="18" charset="0"/>
              </a:rPr>
              <a:t>11. </a:t>
            </a:r>
            <a:r>
              <a:rPr lang="ro-RO" sz="2000" b="1" dirty="0" err="1">
                <a:solidFill>
                  <a:srgbClr val="800080"/>
                </a:solidFill>
                <a:effectLst/>
                <a:ea typeface="Times New Roman" panose="02020603050405020304" pitchFamily="18" charset="0"/>
              </a:rPr>
              <a:t>Presentation</a:t>
            </a:r>
            <a:r>
              <a:rPr lang="ro-RO" sz="2000" b="1" dirty="0">
                <a:solidFill>
                  <a:srgbClr val="800080"/>
                </a:solidFill>
                <a:effectLst/>
                <a:ea typeface="Times New Roman" panose="02020603050405020304" pitchFamily="18" charset="0"/>
              </a:rPr>
              <a:t> of (e-)</a:t>
            </a:r>
            <a:r>
              <a:rPr lang="ro-RO" sz="2000" b="1" dirty="0" err="1">
                <a:solidFill>
                  <a:srgbClr val="800080"/>
                </a:solidFill>
                <a:effectLst/>
                <a:ea typeface="Times New Roman" panose="02020603050405020304" pitchFamily="18" charset="0"/>
              </a:rPr>
              <a:t>workshops</a:t>
            </a:r>
            <a:br>
              <a:rPr lang="ro-RO" sz="2000" b="1" dirty="0">
                <a:solidFill>
                  <a:srgbClr val="800080"/>
                </a:solidFill>
                <a:effectLst/>
                <a:ea typeface="Times New Roman" panose="02020603050405020304" pitchFamily="18" charset="0"/>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35497" y="692696"/>
            <a:ext cx="9073005" cy="6165304"/>
          </a:xfrm>
        </p:spPr>
        <p:txBody>
          <a:bodyPr/>
          <a:lstStyle/>
          <a:p>
            <a:pPr marL="0" indent="0" algn="just" defTabSz="182563">
              <a:lnSpc>
                <a:spcPct val="150000"/>
              </a:lnSpc>
              <a:spcBef>
                <a:spcPts val="0"/>
              </a:spcBef>
              <a:spcAft>
                <a:spcPts val="0"/>
              </a:spcAft>
              <a:buNone/>
            </a:pPr>
            <a:r>
              <a:rPr lang="ro-RO" sz="2200" b="1" dirty="0" err="1">
                <a:solidFill>
                  <a:srgbClr val="002060"/>
                </a:solidFill>
                <a:effectLst/>
                <a:ea typeface="Calibri" panose="020F0502020204030204" pitchFamily="34" charset="0"/>
                <a:cs typeface="Times New Roman" panose="02020603050405020304" pitchFamily="18" charset="0"/>
              </a:rPr>
              <a:t>Title</a:t>
            </a:r>
            <a:r>
              <a:rPr lang="ro-RO" sz="2200" b="1" dirty="0">
                <a:solidFill>
                  <a:srgbClr val="002060"/>
                </a:solidFill>
                <a:effectLst/>
                <a:ea typeface="Calibri" panose="020F0502020204030204" pitchFamily="34" charset="0"/>
                <a:cs typeface="Times New Roman" panose="02020603050405020304" pitchFamily="18" charset="0"/>
              </a:rPr>
              <a:t>: </a:t>
            </a:r>
            <a:r>
              <a:rPr lang="en-US" sz="2200" b="1" dirty="0">
                <a:solidFill>
                  <a:srgbClr val="990099"/>
                </a:solidFill>
                <a:effectLst/>
                <a:ea typeface="Calibri" panose="020F0502020204030204" pitchFamily="34" charset="0"/>
                <a:cs typeface="Times New Roman" panose="02020603050405020304" pitchFamily="18" charset="0"/>
              </a:rPr>
              <a:t>THINKING AND FEELING. METACOGNITION AND SOCIO-EMOTIONAL SKILLS IN EFFECTIVE MENTORING</a:t>
            </a:r>
            <a:endParaRPr lang="ro-RO" sz="2200" b="1" dirty="0">
              <a:solidFill>
                <a:srgbClr val="990099"/>
              </a:solidFill>
              <a:effectLst/>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200" b="1" dirty="0">
                <a:solidFill>
                  <a:srgbClr val="002060"/>
                </a:solidFill>
                <a:ea typeface="Calibri" panose="020F0502020204030204" pitchFamily="34" charset="0"/>
                <a:cs typeface="Times New Roman" panose="02020603050405020304" pitchFamily="18" charset="0"/>
              </a:rPr>
              <a:t>Date: </a:t>
            </a:r>
            <a:r>
              <a:rPr lang="ro-RO" sz="2200" dirty="0">
                <a:solidFill>
                  <a:srgbClr val="002060"/>
                </a:solidFill>
                <a:ea typeface="Calibri" panose="020F0502020204030204" pitchFamily="34" charset="0"/>
                <a:cs typeface="Times New Roman" panose="02020603050405020304" pitchFamily="18" charset="0"/>
              </a:rPr>
              <a:t>August 9,</a:t>
            </a:r>
            <a:r>
              <a:rPr lang="ro-RO" sz="2200" dirty="0">
                <a:solidFill>
                  <a:srgbClr val="002060"/>
                </a:solidFill>
                <a:effectLst/>
                <a:ea typeface="Calibri" panose="020F0502020204030204" pitchFamily="34" charset="0"/>
                <a:cs typeface="Times New Roman" panose="02020603050405020304" pitchFamily="18" charset="0"/>
              </a:rPr>
              <a:t> 2023</a:t>
            </a:r>
          </a:p>
          <a:p>
            <a:pPr marL="0" indent="0" algn="just" defTabSz="182563">
              <a:lnSpc>
                <a:spcPct val="150000"/>
              </a:lnSpc>
              <a:spcBef>
                <a:spcPts val="0"/>
              </a:spcBef>
              <a:spcAft>
                <a:spcPts val="0"/>
              </a:spcAft>
              <a:buNone/>
            </a:pPr>
            <a:r>
              <a:rPr lang="ro-RO" sz="2200" b="1" dirty="0">
                <a:solidFill>
                  <a:srgbClr val="002060"/>
                </a:solidFill>
                <a:ea typeface="Calibri" panose="020F0502020204030204" pitchFamily="34" charset="0"/>
                <a:cs typeface="Times New Roman" panose="02020603050405020304" pitchFamily="18" charset="0"/>
              </a:rPr>
              <a:t>Facilitator: </a:t>
            </a:r>
            <a:r>
              <a:rPr lang="it-IT" sz="2200" dirty="0">
                <a:solidFill>
                  <a:srgbClr val="002060"/>
                </a:solidFill>
                <a:ea typeface="Calibri" panose="020F0502020204030204" pitchFamily="34" charset="0"/>
                <a:cs typeface="Times New Roman" panose="02020603050405020304" pitchFamily="18" charset="0"/>
              </a:rPr>
              <a:t>Associate Professor PhD, psychotherapist Roberta Renati, NOAH Pavia, Italy.</a:t>
            </a:r>
            <a:endParaRPr lang="ro-RO" sz="2200" dirty="0">
              <a:solidFill>
                <a:srgbClr val="002060"/>
              </a:solidFill>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200" b="1" dirty="0" err="1">
                <a:solidFill>
                  <a:srgbClr val="002060"/>
                </a:solidFill>
                <a:ea typeface="Calibri" panose="020F0502020204030204" pitchFamily="34" charset="0"/>
                <a:cs typeface="Times New Roman" panose="02020603050405020304" pitchFamily="18" charset="0"/>
              </a:rPr>
              <a:t>Overall</a:t>
            </a:r>
            <a:r>
              <a:rPr lang="ro-RO" sz="2200" b="1" dirty="0">
                <a:solidFill>
                  <a:srgbClr val="002060"/>
                </a:solidFill>
                <a:ea typeface="Calibri" panose="020F0502020204030204" pitchFamily="34" charset="0"/>
                <a:cs typeface="Times New Roman" panose="02020603050405020304" pitchFamily="18" charset="0"/>
              </a:rPr>
              <a:t> </a:t>
            </a:r>
            <a:r>
              <a:rPr lang="ro-RO" sz="2200" b="1" dirty="0" err="1">
                <a:solidFill>
                  <a:srgbClr val="002060"/>
                </a:solidFill>
                <a:ea typeface="Calibri" panose="020F0502020204030204" pitchFamily="34" charset="0"/>
                <a:cs typeface="Times New Roman" panose="02020603050405020304" pitchFamily="18" charset="0"/>
              </a:rPr>
              <a:t>conclusion</a:t>
            </a:r>
            <a:r>
              <a:rPr lang="ro-RO" sz="2200" b="1" dirty="0">
                <a:solidFill>
                  <a:srgbClr val="002060"/>
                </a:solidFill>
                <a:ea typeface="Calibri" panose="020F0502020204030204" pitchFamily="34" charset="0"/>
                <a:cs typeface="Times New Roman" panose="02020603050405020304" pitchFamily="18" charset="0"/>
              </a:rPr>
              <a:t>:</a:t>
            </a:r>
          </a:p>
          <a:p>
            <a:pPr marL="0" indent="0" algn="just" defTabSz="182563">
              <a:lnSpc>
                <a:spcPct val="150000"/>
              </a:lnSpc>
              <a:spcBef>
                <a:spcPts val="0"/>
              </a:spcBef>
              <a:spcAft>
                <a:spcPts val="0"/>
              </a:spcAft>
              <a:buNone/>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a typeface="Calibri" panose="020F0502020204030204" pitchFamily="34" charset="0"/>
                <a:cs typeface="Times New Roman" panose="02020603050405020304" pitchFamily="18" charset="0"/>
              </a:rPr>
              <a:t>The mentoring relationship has a secure character, as it gives the mentee the certainty that he can rely on the mentor in the most diverse situations of professional, personal and social life and that he can build patterns with the help of which to shape professional and interpersonal relationships in the future.</a:t>
            </a:r>
            <a:endParaRPr lang="ro-RO" sz="20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9566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44624"/>
            <a:ext cx="9108503" cy="288032"/>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r>
              <a:rPr lang="ro-RO" sz="2000" b="1" dirty="0">
                <a:solidFill>
                  <a:srgbClr val="800080"/>
                </a:solidFill>
                <a:effectLst/>
                <a:ea typeface="Times New Roman" panose="02020603050405020304" pitchFamily="18" charset="0"/>
              </a:rPr>
              <a:t>11. </a:t>
            </a:r>
            <a:r>
              <a:rPr lang="ro-RO" sz="2000" b="1" dirty="0" err="1">
                <a:solidFill>
                  <a:srgbClr val="800080"/>
                </a:solidFill>
                <a:effectLst/>
                <a:ea typeface="Times New Roman" panose="02020603050405020304" pitchFamily="18" charset="0"/>
              </a:rPr>
              <a:t>Presentation</a:t>
            </a:r>
            <a:r>
              <a:rPr lang="ro-RO" sz="2000" b="1" dirty="0">
                <a:solidFill>
                  <a:srgbClr val="800080"/>
                </a:solidFill>
                <a:effectLst/>
                <a:ea typeface="Times New Roman" panose="02020603050405020304" pitchFamily="18" charset="0"/>
              </a:rPr>
              <a:t> of (e-)</a:t>
            </a:r>
            <a:r>
              <a:rPr lang="ro-RO" sz="2000" b="1" dirty="0" err="1">
                <a:solidFill>
                  <a:srgbClr val="800080"/>
                </a:solidFill>
                <a:effectLst/>
                <a:ea typeface="Times New Roman" panose="02020603050405020304" pitchFamily="18" charset="0"/>
              </a:rPr>
              <a:t>workshops</a:t>
            </a:r>
            <a:br>
              <a:rPr lang="ro-RO" sz="2000" b="1" dirty="0">
                <a:solidFill>
                  <a:srgbClr val="800080"/>
                </a:solidFill>
                <a:effectLst/>
                <a:ea typeface="Times New Roman" panose="02020603050405020304" pitchFamily="18" charset="0"/>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35497" y="332656"/>
            <a:ext cx="9073005" cy="6525344"/>
          </a:xfrm>
        </p:spPr>
        <p:txBody>
          <a:bodyPr/>
          <a:lstStyle/>
          <a:p>
            <a:pPr marL="0" indent="0" algn="just" defTabSz="182563">
              <a:lnSpc>
                <a:spcPct val="150000"/>
              </a:lnSpc>
              <a:spcBef>
                <a:spcPts val="0"/>
              </a:spcBef>
              <a:spcAft>
                <a:spcPts val="0"/>
              </a:spcAft>
              <a:buNone/>
            </a:pPr>
            <a:r>
              <a:rPr lang="ro-RO" sz="2050" b="1" dirty="0" err="1">
                <a:solidFill>
                  <a:srgbClr val="002060"/>
                </a:solidFill>
                <a:effectLst/>
                <a:ea typeface="Calibri" panose="020F0502020204030204" pitchFamily="34" charset="0"/>
                <a:cs typeface="Times New Roman" panose="02020603050405020304" pitchFamily="18" charset="0"/>
              </a:rPr>
              <a:t>Title</a:t>
            </a:r>
            <a:r>
              <a:rPr lang="ro-RO" sz="2050" b="1" dirty="0">
                <a:solidFill>
                  <a:srgbClr val="002060"/>
                </a:solidFill>
                <a:effectLst/>
                <a:ea typeface="Calibri" panose="020F0502020204030204" pitchFamily="34" charset="0"/>
                <a:cs typeface="Times New Roman" panose="02020603050405020304" pitchFamily="18" charset="0"/>
              </a:rPr>
              <a:t>: </a:t>
            </a:r>
            <a:r>
              <a:rPr lang="en-US" sz="2050" b="1" dirty="0">
                <a:solidFill>
                  <a:srgbClr val="990099"/>
                </a:solidFill>
                <a:effectLst/>
                <a:ea typeface="Calibri" panose="020F0502020204030204" pitchFamily="34" charset="0"/>
                <a:cs typeface="Times New Roman" panose="02020603050405020304" pitchFamily="18" charset="0"/>
              </a:rPr>
              <a:t>TEACHING MENTORING IN INTERNSHIP/ PROFESSIONAL INTERNSHIP. ANALYSIS OF THE TRAINING NEEDS OF BEGINNER TEACHERS</a:t>
            </a:r>
            <a:endParaRPr lang="ro-RO" sz="2050" b="1" dirty="0">
              <a:solidFill>
                <a:srgbClr val="990099"/>
              </a:solidFill>
              <a:effectLst/>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050" b="1" dirty="0">
                <a:solidFill>
                  <a:srgbClr val="002060"/>
                </a:solidFill>
                <a:ea typeface="Calibri" panose="020F0502020204030204" pitchFamily="34" charset="0"/>
                <a:cs typeface="Times New Roman" panose="02020603050405020304" pitchFamily="18" charset="0"/>
              </a:rPr>
              <a:t>Date: </a:t>
            </a:r>
            <a:r>
              <a:rPr lang="ro-RO" sz="2050" dirty="0" err="1">
                <a:solidFill>
                  <a:srgbClr val="002060"/>
                </a:solidFill>
                <a:ea typeface="Calibri" panose="020F0502020204030204" pitchFamily="34" charset="0"/>
                <a:cs typeface="Times New Roman" panose="02020603050405020304" pitchFamily="18" charset="0"/>
              </a:rPr>
              <a:t>September</a:t>
            </a:r>
            <a:r>
              <a:rPr lang="ro-RO" sz="2050" dirty="0">
                <a:solidFill>
                  <a:srgbClr val="002060"/>
                </a:solidFill>
                <a:ea typeface="Calibri" panose="020F0502020204030204" pitchFamily="34" charset="0"/>
                <a:cs typeface="Times New Roman" panose="02020603050405020304" pitchFamily="18" charset="0"/>
              </a:rPr>
              <a:t> 25,</a:t>
            </a:r>
            <a:r>
              <a:rPr lang="ro-RO" sz="2050" dirty="0">
                <a:solidFill>
                  <a:srgbClr val="002060"/>
                </a:solidFill>
                <a:effectLst/>
                <a:ea typeface="Calibri" panose="020F0502020204030204" pitchFamily="34" charset="0"/>
                <a:cs typeface="Times New Roman" panose="02020603050405020304" pitchFamily="18" charset="0"/>
              </a:rPr>
              <a:t> 2023</a:t>
            </a:r>
          </a:p>
          <a:p>
            <a:pPr marL="0" indent="0" algn="just" defTabSz="182563">
              <a:lnSpc>
                <a:spcPct val="150000"/>
              </a:lnSpc>
              <a:spcBef>
                <a:spcPts val="0"/>
              </a:spcBef>
              <a:spcAft>
                <a:spcPts val="0"/>
              </a:spcAft>
              <a:buNone/>
            </a:pPr>
            <a:r>
              <a:rPr lang="ro-RO" sz="2050" b="1" dirty="0" err="1">
                <a:solidFill>
                  <a:srgbClr val="002060"/>
                </a:solidFill>
                <a:ea typeface="Calibri" panose="020F0502020204030204" pitchFamily="34" charset="0"/>
                <a:cs typeface="Times New Roman" panose="02020603050405020304" pitchFamily="18" charset="0"/>
              </a:rPr>
              <a:t>Facilitators</a:t>
            </a:r>
            <a:r>
              <a:rPr lang="ro-RO" sz="2050" b="1" dirty="0">
                <a:solidFill>
                  <a:srgbClr val="002060"/>
                </a:solidFill>
                <a:ea typeface="Calibri" panose="020F0502020204030204" pitchFamily="34" charset="0"/>
                <a:cs typeface="Times New Roman" panose="02020603050405020304" pitchFamily="18" charset="0"/>
              </a:rPr>
              <a:t>: </a:t>
            </a:r>
            <a:r>
              <a:rPr lang="ro-RO" sz="2050" dirty="0">
                <a:solidFill>
                  <a:srgbClr val="002060"/>
                </a:solidFill>
                <a:ea typeface="Calibri" panose="020F0502020204030204" pitchFamily="34" charset="0"/>
                <a:cs typeface="Times New Roman" panose="02020603050405020304" pitchFamily="18" charset="0"/>
              </a:rPr>
              <a:t>Daniel Mara, “Lucian Blaga” University of Sibiu, Romania, Mușata Bocoș and Adrian </a:t>
            </a:r>
            <a:r>
              <a:rPr lang="ro-RO" sz="2050" dirty="0" err="1">
                <a:solidFill>
                  <a:srgbClr val="002060"/>
                </a:solidFill>
                <a:ea typeface="Calibri" panose="020F0502020204030204" pitchFamily="34" charset="0"/>
                <a:cs typeface="Times New Roman" panose="02020603050405020304" pitchFamily="18" charset="0"/>
              </a:rPr>
              <a:t>Barbaroș</a:t>
            </a:r>
            <a:r>
              <a:rPr lang="ro-RO" sz="2050" dirty="0">
                <a:solidFill>
                  <a:srgbClr val="002060"/>
                </a:solidFill>
                <a:ea typeface="Calibri" panose="020F0502020204030204" pitchFamily="34" charset="0"/>
                <a:cs typeface="Times New Roman" panose="02020603050405020304" pitchFamily="18" charset="0"/>
              </a:rPr>
              <a:t>, Babeș-Bolyai University of Cluj-Napoca, Romania</a:t>
            </a:r>
          </a:p>
          <a:p>
            <a:pPr marL="0" indent="0" algn="just" defTabSz="182563">
              <a:lnSpc>
                <a:spcPct val="150000"/>
              </a:lnSpc>
              <a:spcBef>
                <a:spcPts val="0"/>
              </a:spcBef>
              <a:spcAft>
                <a:spcPts val="0"/>
              </a:spcAft>
              <a:buNone/>
            </a:pPr>
            <a:r>
              <a:rPr lang="ro-RO" sz="2050" b="1" dirty="0" err="1">
                <a:solidFill>
                  <a:srgbClr val="002060"/>
                </a:solidFill>
                <a:ea typeface="Calibri" panose="020F0502020204030204" pitchFamily="34" charset="0"/>
                <a:cs typeface="Times New Roman" panose="02020603050405020304" pitchFamily="18" charset="0"/>
              </a:rPr>
              <a:t>Overall</a:t>
            </a:r>
            <a:r>
              <a:rPr lang="ro-RO" sz="2050" b="1" dirty="0">
                <a:solidFill>
                  <a:srgbClr val="002060"/>
                </a:solidFill>
                <a:ea typeface="Calibri" panose="020F0502020204030204" pitchFamily="34" charset="0"/>
                <a:cs typeface="Times New Roman" panose="02020603050405020304" pitchFamily="18" charset="0"/>
              </a:rPr>
              <a:t> </a:t>
            </a:r>
            <a:r>
              <a:rPr lang="ro-RO" sz="2050" b="1" dirty="0" err="1">
                <a:solidFill>
                  <a:srgbClr val="002060"/>
                </a:solidFill>
                <a:ea typeface="Calibri" panose="020F0502020204030204" pitchFamily="34" charset="0"/>
                <a:cs typeface="Times New Roman" panose="02020603050405020304" pitchFamily="18" charset="0"/>
              </a:rPr>
              <a:t>conclusion</a:t>
            </a:r>
            <a:r>
              <a:rPr lang="ro-RO" sz="2050" b="1" dirty="0">
                <a:solidFill>
                  <a:srgbClr val="002060"/>
                </a:solidFill>
                <a:ea typeface="Calibri" panose="020F0502020204030204" pitchFamily="34" charset="0"/>
                <a:cs typeface="Times New Roman" panose="02020603050405020304" pitchFamily="18" charset="0"/>
              </a:rPr>
              <a:t>:</a:t>
            </a:r>
          </a:p>
          <a:p>
            <a:pPr marL="0" indent="0" algn="just" defTabSz="182563">
              <a:lnSpc>
                <a:spcPct val="150000"/>
              </a:lnSpc>
              <a:spcBef>
                <a:spcPts val="0"/>
              </a:spcBef>
              <a:spcAft>
                <a:spcPts val="0"/>
              </a:spcAft>
              <a:buNone/>
            </a:pPr>
            <a:r>
              <a:rPr lang="ro-RO" sz="2050" dirty="0">
                <a:solidFill>
                  <a:srgbClr val="002060"/>
                </a:solidFill>
                <a:effectLst/>
                <a:ea typeface="Calibri" panose="020F0502020204030204" pitchFamily="34" charset="0"/>
                <a:cs typeface="Times New Roman" panose="02020603050405020304" pitchFamily="18" charset="0"/>
              </a:rPr>
              <a:t>- </a:t>
            </a:r>
            <a:r>
              <a:rPr lang="en-US" sz="2050" dirty="0">
                <a:solidFill>
                  <a:srgbClr val="002060"/>
                </a:solidFill>
                <a:ea typeface="Calibri" panose="020F0502020204030204" pitchFamily="34" charset="0"/>
                <a:cs typeface="Times New Roman" panose="02020603050405020304" pitchFamily="18" charset="0"/>
              </a:rPr>
              <a:t>The comparative analysis of the types of mentoring: didactic mentoring for internship/professional insertion and didactic mentoring for pedagogical practice is carried out by taking into account the particularities of the subsystems of initial and continuous training of teaching staff, and by referring to the psycho-pedagogical issue of the staff's professional skills didactic.</a:t>
            </a:r>
            <a:endParaRPr lang="ro-RO" sz="205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8524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116632"/>
            <a:ext cx="9108503" cy="504056"/>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r>
              <a:rPr lang="ro-RO" sz="2000" b="1" dirty="0">
                <a:solidFill>
                  <a:srgbClr val="800080"/>
                </a:solidFill>
                <a:effectLst/>
                <a:ea typeface="Times New Roman" panose="02020603050405020304" pitchFamily="18" charset="0"/>
              </a:rPr>
              <a:t>12. </a:t>
            </a:r>
            <a:r>
              <a:rPr lang="ro-RO" sz="2000" b="1" dirty="0" err="1">
                <a:solidFill>
                  <a:srgbClr val="800080"/>
                </a:solidFill>
                <a:effectLst/>
                <a:ea typeface="Times New Roman" panose="02020603050405020304" pitchFamily="18" charset="0"/>
              </a:rPr>
              <a:t>Conclusions</a:t>
            </a:r>
            <a:br>
              <a:rPr lang="ro-RO" sz="2000" b="1" dirty="0">
                <a:solidFill>
                  <a:srgbClr val="800080"/>
                </a:solidFill>
                <a:effectLst/>
                <a:ea typeface="Times New Roman" panose="02020603050405020304" pitchFamily="18" charset="0"/>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82246" y="836712"/>
            <a:ext cx="9073005" cy="5661248"/>
          </a:xfrm>
        </p:spPr>
        <p:txBody>
          <a:bodyPr/>
          <a:lstStyle/>
          <a:p>
            <a:pPr marL="0" indent="0" algn="just" defTabSz="182563">
              <a:lnSpc>
                <a:spcPct val="150000"/>
              </a:lnSpc>
              <a:spcBef>
                <a:spcPts val="0"/>
              </a:spcBef>
              <a:spcAft>
                <a:spcPts val="0"/>
              </a:spcAft>
              <a:buNone/>
            </a:pPr>
            <a:r>
              <a:rPr lang="ro-RO" sz="2400" b="1" dirty="0">
                <a:solidFill>
                  <a:srgbClr val="002060"/>
                </a:solidFill>
                <a:effectLst/>
                <a:ea typeface="Calibri" panose="020F0502020204030204" pitchFamily="34" charset="0"/>
                <a:cs typeface="Times New Roman" panose="02020603050405020304" pitchFamily="18" charset="0"/>
              </a:rPr>
              <a:t>	The Mentor </a:t>
            </a:r>
            <a:r>
              <a:rPr lang="ro-RO" sz="2400" b="1" dirty="0" err="1">
                <a:solidFill>
                  <a:srgbClr val="002060"/>
                </a:solidFill>
                <a:effectLst/>
                <a:ea typeface="Calibri" panose="020F0502020204030204" pitchFamily="34" charset="0"/>
                <a:cs typeface="Times New Roman" panose="02020603050405020304" pitchFamily="18" charset="0"/>
              </a:rPr>
              <a:t>Lab</a:t>
            </a:r>
            <a:r>
              <a:rPr lang="ro-RO" sz="2400" b="1" dirty="0">
                <a:solidFill>
                  <a:srgbClr val="002060"/>
                </a:solidFill>
                <a:effectLst/>
                <a:ea typeface="Calibri" panose="020F0502020204030204" pitchFamily="34" charset="0"/>
                <a:cs typeface="Times New Roman" panose="02020603050405020304" pitchFamily="18" charset="0"/>
              </a:rPr>
              <a:t> (ML):</a:t>
            </a:r>
          </a:p>
          <a:p>
            <a:pPr algn="just" defTabSz="182563">
              <a:lnSpc>
                <a:spcPct val="150000"/>
              </a:lnSpc>
              <a:spcBef>
                <a:spcPts val="0"/>
              </a:spcBef>
              <a:spcAft>
                <a:spcPts val="0"/>
              </a:spcAft>
              <a:buFontTx/>
              <a:buChar char="-"/>
            </a:pPr>
            <a:r>
              <a:rPr lang="en-US" sz="2400" dirty="0">
                <a:solidFill>
                  <a:srgbClr val="002060"/>
                </a:solidFill>
                <a:effectLst/>
                <a:ea typeface="Calibri" panose="020F0502020204030204" pitchFamily="34" charset="0"/>
                <a:cs typeface="Times New Roman" panose="02020603050405020304" pitchFamily="18" charset="0"/>
              </a:rPr>
              <a:t>represents an institutional framework for a theoretical and practical-applicative approach to the theme of educational mentoring</a:t>
            </a:r>
            <a:r>
              <a:rPr lang="ro-RO" sz="2400" dirty="0">
                <a:solidFill>
                  <a:srgbClr val="002060"/>
                </a:solidFill>
                <a:effectLst/>
                <a:ea typeface="Calibri" panose="020F0502020204030204" pitchFamily="34" charset="0"/>
                <a:cs typeface="Times New Roman" panose="02020603050405020304" pitchFamily="18" charset="0"/>
              </a:rPr>
              <a:t>, in </a:t>
            </a:r>
            <a:r>
              <a:rPr lang="en-US" sz="2400" dirty="0">
                <a:solidFill>
                  <a:srgbClr val="002060"/>
                </a:solidFill>
                <a:effectLst/>
                <a:ea typeface="Calibri" panose="020F0502020204030204" pitchFamily="34" charset="0"/>
                <a:cs typeface="Times New Roman" panose="02020603050405020304" pitchFamily="18" charset="0"/>
              </a:rPr>
              <a:t> </a:t>
            </a:r>
            <a:r>
              <a:rPr lang="ro-RO" sz="2400" dirty="0" err="1">
                <a:solidFill>
                  <a:srgbClr val="002060"/>
                </a:solidFill>
                <a:effectLst/>
                <a:ea typeface="Calibri" panose="020F0502020204030204" pitchFamily="34" charset="0"/>
                <a:cs typeface="Times New Roman" panose="02020603050405020304" pitchFamily="18" charset="0"/>
              </a:rPr>
              <a:t>systemic</a:t>
            </a:r>
            <a:r>
              <a:rPr lang="ro-RO" sz="2400" dirty="0">
                <a:solidFill>
                  <a:srgbClr val="002060"/>
                </a:solidFill>
                <a:effectLst/>
                <a:ea typeface="Calibri" panose="020F0502020204030204" pitchFamily="34" charset="0"/>
                <a:cs typeface="Times New Roman" panose="02020603050405020304" pitchFamily="18" charset="0"/>
              </a:rPr>
              <a:t> </a:t>
            </a:r>
            <a:r>
              <a:rPr lang="ro-RO" sz="2400" dirty="0" err="1">
                <a:solidFill>
                  <a:srgbClr val="002060"/>
                </a:solidFill>
                <a:effectLst/>
                <a:ea typeface="Calibri" panose="020F0502020204030204" pitchFamily="34" charset="0"/>
                <a:cs typeface="Times New Roman" panose="02020603050405020304" pitchFamily="18" charset="0"/>
              </a:rPr>
              <a:t>view</a:t>
            </a:r>
            <a:endParaRPr lang="ro-RO" sz="2400" dirty="0">
              <a:solidFill>
                <a:srgbClr val="002060"/>
              </a:solidFill>
              <a:effectLst/>
              <a:ea typeface="Calibri" panose="020F0502020204030204" pitchFamily="34" charset="0"/>
              <a:cs typeface="Times New Roman" panose="02020603050405020304" pitchFamily="18" charset="0"/>
            </a:endParaRPr>
          </a:p>
          <a:p>
            <a:pPr algn="just" defTabSz="182563">
              <a:lnSpc>
                <a:spcPct val="150000"/>
              </a:lnSpc>
              <a:spcBef>
                <a:spcPts val="0"/>
              </a:spcBef>
              <a:spcAft>
                <a:spcPts val="0"/>
              </a:spcAft>
              <a:buFontTx/>
              <a:buChar char="-"/>
            </a:pPr>
            <a:r>
              <a:rPr lang="ro-RO" sz="2400" dirty="0">
                <a:solidFill>
                  <a:srgbClr val="002060"/>
                </a:solidFill>
                <a:ea typeface="Calibri" panose="020F0502020204030204" pitchFamily="34" charset="0"/>
                <a:cs typeface="Times New Roman" panose="02020603050405020304" pitchFamily="18" charset="0"/>
              </a:rPr>
              <a:t>i</a:t>
            </a:r>
            <a:r>
              <a:rPr lang="ro-RO" sz="2400" dirty="0">
                <a:solidFill>
                  <a:srgbClr val="002060"/>
                </a:solidFill>
                <a:effectLst/>
                <a:ea typeface="Calibri" panose="020F0502020204030204" pitchFamily="34" charset="0"/>
                <a:cs typeface="Times New Roman" panose="02020603050405020304" pitchFamily="18" charset="0"/>
              </a:rPr>
              <a:t>t can </a:t>
            </a:r>
            <a:r>
              <a:rPr lang="ro-RO" sz="2400" dirty="0" err="1">
                <a:solidFill>
                  <a:srgbClr val="002060"/>
                </a:solidFill>
                <a:effectLst/>
                <a:ea typeface="Calibri" panose="020F0502020204030204" pitchFamily="34" charset="0"/>
                <a:cs typeface="Times New Roman" panose="02020603050405020304" pitchFamily="18" charset="0"/>
              </a:rPr>
              <a:t>contribute</a:t>
            </a:r>
            <a:r>
              <a:rPr lang="ro-RO" sz="2400" dirty="0">
                <a:solidFill>
                  <a:srgbClr val="002060"/>
                </a:solidFill>
                <a:effectLst/>
                <a:ea typeface="Calibri" panose="020F0502020204030204" pitchFamily="34" charset="0"/>
                <a:cs typeface="Times New Roman" panose="02020603050405020304" pitchFamily="18" charset="0"/>
              </a:rPr>
              <a:t> to:</a:t>
            </a:r>
          </a:p>
          <a:p>
            <a:pPr lvl="1" algn="just" defTabSz="182563">
              <a:lnSpc>
                <a:spcPct val="150000"/>
              </a:lnSpc>
              <a:spcBef>
                <a:spcPts val="0"/>
              </a:spcBef>
              <a:spcAft>
                <a:spcPts val="0"/>
              </a:spcAft>
              <a:buFontTx/>
              <a:buChar char="-"/>
            </a:pPr>
            <a:r>
              <a:rPr lang="en-US" sz="2400" dirty="0">
                <a:solidFill>
                  <a:srgbClr val="002060"/>
                </a:solidFill>
                <a:effectLst/>
                <a:ea typeface="Calibri" panose="020F0502020204030204" pitchFamily="34" charset="0"/>
                <a:cs typeface="Times New Roman" panose="02020603050405020304" pitchFamily="18" charset="0"/>
              </a:rPr>
              <a:t>increasing the quality of training and education</a:t>
            </a:r>
            <a:r>
              <a:rPr lang="ro-RO" sz="2400" dirty="0">
                <a:solidFill>
                  <a:srgbClr val="002060"/>
                </a:solidFill>
                <a:effectLst/>
                <a:ea typeface="Calibri" panose="020F0502020204030204" pitchFamily="34" charset="0"/>
                <a:cs typeface="Times New Roman" panose="02020603050405020304" pitchFamily="18" charset="0"/>
              </a:rPr>
              <a:t>;</a:t>
            </a:r>
          </a:p>
          <a:p>
            <a:pPr lvl="1" algn="just" defTabSz="182563">
              <a:lnSpc>
                <a:spcPct val="150000"/>
              </a:lnSpc>
              <a:spcBef>
                <a:spcPts val="0"/>
              </a:spcBef>
              <a:spcAft>
                <a:spcPts val="0"/>
              </a:spcAft>
              <a:buFontTx/>
              <a:buChar char="-"/>
            </a:pPr>
            <a:r>
              <a:rPr lang="en-US" sz="2400" dirty="0">
                <a:solidFill>
                  <a:srgbClr val="002060"/>
                </a:solidFill>
                <a:ea typeface="Calibri" panose="020F0502020204030204" pitchFamily="34" charset="0"/>
                <a:cs typeface="Times New Roman" panose="02020603050405020304" pitchFamily="18" charset="0"/>
              </a:rPr>
              <a:t>formation and development of an educational community</a:t>
            </a:r>
            <a:r>
              <a:rPr lang="ro-RO" sz="2400" dirty="0">
                <a:solidFill>
                  <a:srgbClr val="002060"/>
                </a:solidFill>
                <a:ea typeface="Calibri" panose="020F0502020204030204" pitchFamily="34" charset="0"/>
                <a:cs typeface="Times New Roman" panose="02020603050405020304" pitchFamily="18" charset="0"/>
              </a:rPr>
              <a:t>;</a:t>
            </a:r>
          </a:p>
          <a:p>
            <a:pPr lvl="1" algn="just" defTabSz="182563">
              <a:lnSpc>
                <a:spcPct val="150000"/>
              </a:lnSpc>
              <a:spcBef>
                <a:spcPts val="0"/>
              </a:spcBef>
              <a:spcAft>
                <a:spcPts val="0"/>
              </a:spcAft>
              <a:buFontTx/>
              <a:buChar char="-"/>
            </a:pPr>
            <a:r>
              <a:rPr lang="en-US" sz="2400" dirty="0">
                <a:solidFill>
                  <a:srgbClr val="002060"/>
                </a:solidFill>
                <a:ea typeface="Calibri" panose="020F0502020204030204" pitchFamily="34" charset="0"/>
                <a:cs typeface="Times New Roman" panose="02020603050405020304" pitchFamily="18" charset="0"/>
              </a:rPr>
              <a:t>the formation of a regional, national and international network of mentoring</a:t>
            </a:r>
            <a:r>
              <a:rPr lang="ro-RO" sz="2400" dirty="0">
                <a:solidFill>
                  <a:srgbClr val="002060"/>
                </a:solidFill>
                <a:ea typeface="Calibri" panose="020F0502020204030204" pitchFamily="34" charset="0"/>
                <a:cs typeface="Times New Roman" panose="02020603050405020304" pitchFamily="18" charset="0"/>
              </a:rPr>
              <a:t>;</a:t>
            </a:r>
          </a:p>
          <a:p>
            <a:pPr lvl="1" algn="just" defTabSz="182563">
              <a:lnSpc>
                <a:spcPct val="150000"/>
              </a:lnSpc>
              <a:spcBef>
                <a:spcPts val="0"/>
              </a:spcBef>
              <a:spcAft>
                <a:spcPts val="0"/>
              </a:spcAft>
              <a:buFontTx/>
              <a:buChar char="-"/>
            </a:pPr>
            <a:r>
              <a:rPr lang="en-US" sz="2400" dirty="0">
                <a:solidFill>
                  <a:srgbClr val="002060"/>
                </a:solidFill>
                <a:ea typeface="Calibri" panose="020F0502020204030204" pitchFamily="34" charset="0"/>
                <a:cs typeface="Times New Roman" panose="02020603050405020304" pitchFamily="18" charset="0"/>
              </a:rPr>
              <a:t>generating new ideas and continuous progress.</a:t>
            </a:r>
            <a:endParaRPr lang="ro-RO" sz="2400" dirty="0">
              <a:solidFill>
                <a:srgbClr val="002060"/>
              </a:solidFill>
              <a:ea typeface="Calibri" panose="020F0502020204030204" pitchFamily="34" charset="0"/>
              <a:cs typeface="Times New Roman" panose="02020603050405020304" pitchFamily="18" charset="0"/>
            </a:endParaRPr>
          </a:p>
          <a:p>
            <a:pPr marL="457200" lvl="1" indent="0" algn="just" defTabSz="182563">
              <a:lnSpc>
                <a:spcPct val="150000"/>
              </a:lnSpc>
              <a:spcBef>
                <a:spcPts val="0"/>
              </a:spcBef>
              <a:spcAft>
                <a:spcPts val="0"/>
              </a:spcAft>
              <a:buNone/>
            </a:pPr>
            <a:endParaRPr lang="ro-RO" sz="24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7197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2A6D-5EC6-4715-A630-6DD770952342}"/>
              </a:ext>
            </a:extLst>
          </p:cNvPr>
          <p:cNvSpPr>
            <a:spLocks noGrp="1"/>
          </p:cNvSpPr>
          <p:nvPr>
            <p:ph type="title"/>
          </p:nvPr>
        </p:nvSpPr>
        <p:spPr>
          <a:xfrm>
            <a:off x="107504" y="1"/>
            <a:ext cx="8856984" cy="404663"/>
          </a:xfrm>
        </p:spPr>
        <p:txBody>
          <a:bodyPr/>
          <a:lstStyle/>
          <a:p>
            <a:r>
              <a:rPr lang="ro-RO" sz="2400" b="1" dirty="0">
                <a:solidFill>
                  <a:srgbClr val="800080"/>
                </a:solidFill>
                <a:latin typeface="+mn-lt"/>
              </a:rPr>
              <a:t>Structural </a:t>
            </a:r>
            <a:r>
              <a:rPr lang="ro-RO" sz="2400" b="1" dirty="0" err="1">
                <a:solidFill>
                  <a:srgbClr val="800080"/>
                </a:solidFill>
                <a:latin typeface="+mn-lt"/>
              </a:rPr>
              <a:t>organization</a:t>
            </a:r>
            <a:endParaRPr lang="ro-RO" sz="2400" b="1" dirty="0">
              <a:solidFill>
                <a:srgbClr val="800080"/>
              </a:solidFill>
              <a:latin typeface="+mn-lt"/>
            </a:endParaRPr>
          </a:p>
        </p:txBody>
      </p:sp>
      <p:sp>
        <p:nvSpPr>
          <p:cNvPr id="3" name="Content Placeholder 2">
            <a:extLst>
              <a:ext uri="{FF2B5EF4-FFF2-40B4-BE49-F238E27FC236}">
                <a16:creationId xmlns:a16="http://schemas.microsoft.com/office/drawing/2014/main" id="{80C447C2-26EC-49F7-B11E-CB8AB6A015BE}"/>
              </a:ext>
            </a:extLst>
          </p:cNvPr>
          <p:cNvSpPr>
            <a:spLocks noGrp="1"/>
          </p:cNvSpPr>
          <p:nvPr>
            <p:ph idx="1"/>
          </p:nvPr>
        </p:nvSpPr>
        <p:spPr>
          <a:xfrm>
            <a:off x="0" y="332656"/>
            <a:ext cx="9094080" cy="6525343"/>
          </a:xfrm>
        </p:spPr>
        <p:txBody>
          <a:bodyPr/>
          <a:lstStyle/>
          <a:p>
            <a:pPr marL="0" indent="0">
              <a:lnSpc>
                <a:spcPct val="140000"/>
              </a:lnSpc>
              <a:spcBef>
                <a:spcPts val="0"/>
              </a:spcBef>
              <a:buNone/>
            </a:pPr>
            <a:r>
              <a:rPr lang="ro-RO" sz="2000" b="1" dirty="0">
                <a:solidFill>
                  <a:srgbClr val="CC0099"/>
                </a:solidFill>
              </a:rPr>
              <a:t>1. </a:t>
            </a:r>
            <a:r>
              <a:rPr lang="en-US" sz="2000" b="1" dirty="0">
                <a:solidFill>
                  <a:srgbClr val="002060"/>
                </a:solidFill>
              </a:rPr>
              <a:t>Background to the establishment of the Mentor Lab (ML)</a:t>
            </a:r>
          </a:p>
          <a:p>
            <a:pPr marL="0" indent="0">
              <a:lnSpc>
                <a:spcPct val="140000"/>
              </a:lnSpc>
              <a:spcBef>
                <a:spcPts val="0"/>
              </a:spcBef>
              <a:buNone/>
            </a:pPr>
            <a:r>
              <a:rPr lang="ro-RO" sz="2000" b="1" dirty="0">
                <a:solidFill>
                  <a:srgbClr val="CC0099"/>
                </a:solidFill>
              </a:rPr>
              <a:t>2. </a:t>
            </a:r>
            <a:r>
              <a:rPr lang="en-US" sz="2000" b="1" dirty="0">
                <a:solidFill>
                  <a:srgbClr val="002060"/>
                </a:solidFill>
              </a:rPr>
              <a:t>What is the Mentor Lab?</a:t>
            </a:r>
            <a:endParaRPr lang="ro-RO" sz="2000" b="1" dirty="0">
              <a:solidFill>
                <a:srgbClr val="002060"/>
              </a:solidFill>
            </a:endParaRPr>
          </a:p>
          <a:p>
            <a:pPr marL="287338" indent="-287338">
              <a:lnSpc>
                <a:spcPct val="140000"/>
              </a:lnSpc>
              <a:spcBef>
                <a:spcPts val="0"/>
              </a:spcBef>
              <a:buNone/>
            </a:pPr>
            <a:r>
              <a:rPr lang="ro-RO" sz="2000" b="1" dirty="0">
                <a:solidFill>
                  <a:srgbClr val="CC0099"/>
                </a:solidFill>
              </a:rPr>
              <a:t>3. </a:t>
            </a:r>
            <a:r>
              <a:rPr lang="ro-RO" sz="2000" b="1" dirty="0" err="1">
                <a:solidFill>
                  <a:srgbClr val="002060"/>
                </a:solidFill>
              </a:rPr>
              <a:t>Mis</a:t>
            </a:r>
            <a:r>
              <a:rPr lang="en-US" sz="2000" b="1" dirty="0">
                <a:solidFill>
                  <a:srgbClr val="002060"/>
                </a:solidFill>
              </a:rPr>
              <a:t>s</a:t>
            </a:r>
            <a:r>
              <a:rPr lang="ro-RO" sz="2000" b="1" dirty="0">
                <a:solidFill>
                  <a:srgbClr val="002060"/>
                </a:solidFill>
              </a:rPr>
              <a:t>i</a:t>
            </a:r>
            <a:r>
              <a:rPr lang="en-US" sz="2000" b="1" dirty="0">
                <a:solidFill>
                  <a:srgbClr val="002060"/>
                </a:solidFill>
              </a:rPr>
              <a:t>o</a:t>
            </a:r>
            <a:r>
              <a:rPr lang="ro-RO" sz="2000" b="1" dirty="0">
                <a:solidFill>
                  <a:srgbClr val="002060"/>
                </a:solidFill>
              </a:rPr>
              <a:t>n</a:t>
            </a:r>
          </a:p>
          <a:p>
            <a:pPr marL="287338" indent="-287338">
              <a:lnSpc>
                <a:spcPct val="140000"/>
              </a:lnSpc>
              <a:spcBef>
                <a:spcPts val="0"/>
              </a:spcBef>
              <a:buNone/>
            </a:pPr>
            <a:r>
              <a:rPr lang="ro-RO" sz="2000" b="1" dirty="0">
                <a:solidFill>
                  <a:srgbClr val="CC0099"/>
                </a:solidFill>
              </a:rPr>
              <a:t>4. </a:t>
            </a:r>
            <a:r>
              <a:rPr lang="ro-RO" sz="2000" b="1" dirty="0">
                <a:solidFill>
                  <a:srgbClr val="002060"/>
                </a:solidFill>
              </a:rPr>
              <a:t>Val</a:t>
            </a:r>
            <a:r>
              <a:rPr lang="en-US" sz="2000" b="1" dirty="0" err="1">
                <a:solidFill>
                  <a:srgbClr val="002060"/>
                </a:solidFill>
              </a:rPr>
              <a:t>ues</a:t>
            </a:r>
            <a:r>
              <a:rPr lang="en-US" sz="2000" b="1" dirty="0">
                <a:solidFill>
                  <a:srgbClr val="002060"/>
                </a:solidFill>
              </a:rPr>
              <a:t> and principles</a:t>
            </a:r>
            <a:endParaRPr lang="ro-RO" sz="2000" b="1" dirty="0">
              <a:solidFill>
                <a:srgbClr val="002060"/>
              </a:solidFill>
            </a:endParaRPr>
          </a:p>
          <a:p>
            <a:pPr marL="287338" indent="-287338">
              <a:lnSpc>
                <a:spcPct val="140000"/>
              </a:lnSpc>
              <a:spcBef>
                <a:spcPts val="0"/>
              </a:spcBef>
              <a:buNone/>
            </a:pPr>
            <a:r>
              <a:rPr lang="ro-RO" sz="2000" b="1" dirty="0">
                <a:solidFill>
                  <a:srgbClr val="CC0099"/>
                </a:solidFill>
                <a:latin typeface="Arial" panose="020B0604020202020204" pitchFamily="34" charset="0"/>
                <a:ea typeface="Calibri" panose="020F0502020204030204" pitchFamily="34" charset="0"/>
                <a:cs typeface="Arial" panose="020B0604020202020204" pitchFamily="34" charset="0"/>
              </a:rPr>
              <a:t>5. </a:t>
            </a:r>
            <a:r>
              <a:rPr lang="en-US" sz="2000" b="1" dirty="0">
                <a:solidFill>
                  <a:srgbClr val="002060"/>
                </a:solidFill>
                <a:latin typeface="Arial" panose="020B0604020202020204" pitchFamily="34" charset="0"/>
                <a:ea typeface="Calibri" panose="020F0502020204030204" pitchFamily="34" charset="0"/>
                <a:cs typeface="Arial" panose="020B0604020202020204" pitchFamily="34" charset="0"/>
              </a:rPr>
              <a:t>Psycho-pedagogical basis of ML activities</a:t>
            </a:r>
            <a:endParaRPr lang="ro-RO"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287338" indent="-287338">
              <a:lnSpc>
                <a:spcPct val="140000"/>
              </a:lnSpc>
              <a:spcBef>
                <a:spcPts val="0"/>
              </a:spcBef>
              <a:buNone/>
            </a:pPr>
            <a:r>
              <a:rPr lang="ro-RO" sz="2000" b="1" dirty="0">
                <a:solidFill>
                  <a:srgbClr val="CC0099"/>
                </a:solidFill>
              </a:rPr>
              <a:t>6. </a:t>
            </a:r>
            <a:r>
              <a:rPr lang="en-US" sz="2000" b="1" dirty="0">
                <a:solidFill>
                  <a:srgbClr val="002060"/>
                </a:solidFill>
                <a:latin typeface="Arial" panose="020B0604020202020204" pitchFamily="34" charset="0"/>
                <a:cs typeface="Arial" panose="020B0604020202020204" pitchFamily="34" charset="0"/>
              </a:rPr>
              <a:t>Objectives of the PROF project, to which the ML contributes</a:t>
            </a:r>
            <a:endParaRPr lang="ro-RO" sz="2000" b="1" dirty="0">
              <a:solidFill>
                <a:srgbClr val="002060"/>
              </a:solidFill>
              <a:latin typeface="Arial" panose="020B0604020202020204" pitchFamily="34" charset="0"/>
              <a:cs typeface="Arial" panose="020B0604020202020204" pitchFamily="34" charset="0"/>
            </a:endParaRPr>
          </a:p>
          <a:p>
            <a:pPr marL="287338" indent="-287338">
              <a:lnSpc>
                <a:spcPct val="140000"/>
              </a:lnSpc>
              <a:spcBef>
                <a:spcPts val="0"/>
              </a:spcBef>
              <a:buNone/>
            </a:pPr>
            <a:r>
              <a:rPr lang="ro-RO" sz="2000" b="1" dirty="0">
                <a:solidFill>
                  <a:srgbClr val="CC0099"/>
                </a:solidFill>
              </a:rPr>
              <a:t>7. </a:t>
            </a:r>
            <a:r>
              <a:rPr lang="ro-RO" sz="2000" b="1" dirty="0">
                <a:solidFill>
                  <a:srgbClr val="002060"/>
                </a:solidFill>
                <a:latin typeface="Arial" panose="020B0604020202020204" pitchFamily="34" charset="0"/>
                <a:cs typeface="Arial" panose="020B0604020202020204" pitchFamily="34" charset="0"/>
              </a:rPr>
              <a:t>M</a:t>
            </a:r>
            <a:r>
              <a:rPr lang="en-US" sz="2000" b="1" dirty="0">
                <a:solidFill>
                  <a:srgbClr val="002060"/>
                </a:solidFill>
                <a:latin typeface="Arial" panose="020B0604020202020204" pitchFamily="34" charset="0"/>
                <a:cs typeface="Arial" panose="020B0604020202020204" pitchFamily="34" charset="0"/>
              </a:rPr>
              <a:t>L objectives</a:t>
            </a:r>
            <a:endParaRPr lang="ro-RO" sz="2000" b="1" dirty="0">
              <a:solidFill>
                <a:srgbClr val="002060"/>
              </a:solidFill>
              <a:latin typeface="Arial" panose="020B0604020202020204" pitchFamily="34" charset="0"/>
              <a:cs typeface="Arial" panose="020B0604020202020204" pitchFamily="34" charset="0"/>
            </a:endParaRPr>
          </a:p>
          <a:p>
            <a:pPr marL="287338" indent="-287338">
              <a:lnSpc>
                <a:spcPct val="140000"/>
              </a:lnSpc>
              <a:spcBef>
                <a:spcPts val="0"/>
              </a:spcBef>
              <a:buNone/>
            </a:pPr>
            <a:r>
              <a:rPr lang="ro-RO" sz="2000" b="1" dirty="0">
                <a:solidFill>
                  <a:srgbClr val="CC0099"/>
                </a:solidFill>
              </a:rPr>
              <a:t>8. </a:t>
            </a:r>
            <a:r>
              <a:rPr lang="ro-RO" sz="2000" b="1" i="1" dirty="0" err="1">
                <a:solidFill>
                  <a:srgbClr val="002060"/>
                </a:solidFill>
                <a:effectLst/>
                <a:ea typeface="Times New Roman" panose="02020603050405020304" pitchFamily="18" charset="0"/>
              </a:rPr>
              <a:t>Visible</a:t>
            </a:r>
            <a:r>
              <a:rPr lang="ro-RO" sz="2000" b="1" i="1" dirty="0">
                <a:solidFill>
                  <a:srgbClr val="002060"/>
                </a:solidFill>
                <a:effectLst/>
                <a:ea typeface="Times New Roman" panose="02020603050405020304" pitchFamily="18" charset="0"/>
              </a:rPr>
              <a:t> Learning-VL</a:t>
            </a:r>
            <a:r>
              <a:rPr lang="ro-RO" sz="2000" b="1" dirty="0">
                <a:solidFill>
                  <a:srgbClr val="002060"/>
                </a:solidFill>
                <a:effectLst/>
                <a:ea typeface="Times New Roman" panose="02020603050405020304" pitchFamily="18" charset="0"/>
              </a:rPr>
              <a:t> – </a:t>
            </a:r>
            <a:r>
              <a:rPr lang="en-US" sz="2000" b="1" dirty="0">
                <a:solidFill>
                  <a:srgbClr val="002060"/>
                </a:solidFill>
                <a:effectLst/>
                <a:ea typeface="Times New Roman" panose="02020603050405020304" pitchFamily="18" charset="0"/>
              </a:rPr>
              <a:t>Sustainable Professional Development Model – Fundamentals </a:t>
            </a:r>
            <a:r>
              <a:rPr lang="ro-RO" sz="2000" dirty="0">
                <a:solidFill>
                  <a:srgbClr val="002060"/>
                </a:solidFill>
                <a:effectLst/>
                <a:ea typeface="Times New Roman" panose="02020603050405020304" pitchFamily="18" charset="0"/>
              </a:rPr>
              <a:t>(John Hattie, 2014)</a:t>
            </a:r>
            <a:endParaRPr lang="ro-RO" sz="2000" dirty="0">
              <a:effectLst/>
              <a:ea typeface="Times New Roman" panose="02020603050405020304" pitchFamily="18" charset="0"/>
            </a:endParaRPr>
          </a:p>
          <a:p>
            <a:pPr marL="287338" indent="-287338">
              <a:lnSpc>
                <a:spcPct val="140000"/>
              </a:lnSpc>
              <a:spcBef>
                <a:spcPts val="0"/>
              </a:spcBef>
              <a:buNone/>
            </a:pPr>
            <a:r>
              <a:rPr lang="ro-RO" sz="2000" b="1" dirty="0">
                <a:solidFill>
                  <a:srgbClr val="CC0099"/>
                </a:solidFill>
              </a:rPr>
              <a:t>9. </a:t>
            </a:r>
            <a:r>
              <a:rPr lang="en-US" sz="2000" b="1" dirty="0">
                <a:solidFill>
                  <a:srgbClr val="002060"/>
                </a:solidFill>
                <a:latin typeface="Arial" panose="020B0604020202020204" pitchFamily="34" charset="0"/>
                <a:cs typeface="Arial" panose="020B0604020202020204" pitchFamily="34" charset="0"/>
              </a:rPr>
              <a:t>Theoretical and applied research topics</a:t>
            </a:r>
            <a:endParaRPr lang="ro-RO" sz="2000" b="1" dirty="0">
              <a:solidFill>
                <a:srgbClr val="002060"/>
              </a:solidFill>
              <a:latin typeface="Arial" panose="020B0604020202020204" pitchFamily="34" charset="0"/>
              <a:cs typeface="Arial" panose="020B0604020202020204" pitchFamily="34" charset="0"/>
            </a:endParaRPr>
          </a:p>
          <a:p>
            <a:pPr marL="287338" indent="-287338">
              <a:lnSpc>
                <a:spcPct val="140000"/>
              </a:lnSpc>
              <a:spcBef>
                <a:spcPts val="0"/>
              </a:spcBef>
              <a:buNone/>
            </a:pPr>
            <a:r>
              <a:rPr lang="ro-RO" sz="2000" b="1" dirty="0">
                <a:solidFill>
                  <a:srgbClr val="CC0099"/>
                </a:solidFill>
              </a:rPr>
              <a:t>10. </a:t>
            </a:r>
            <a:r>
              <a:rPr lang="en-US" sz="2000" b="1" dirty="0">
                <a:solidFill>
                  <a:srgbClr val="002060"/>
                </a:solidFill>
                <a:latin typeface="Arial" panose="020B0604020202020204" pitchFamily="34" charset="0"/>
                <a:cs typeface="Arial" panose="020B0604020202020204" pitchFamily="34" charset="0"/>
              </a:rPr>
              <a:t>Scientific work and activities carried out within the ML (from March 2023 to November 2023)</a:t>
            </a:r>
          </a:p>
          <a:p>
            <a:pPr marL="287338" indent="-287338">
              <a:lnSpc>
                <a:spcPct val="140000"/>
              </a:lnSpc>
              <a:spcBef>
                <a:spcPts val="0"/>
              </a:spcBef>
              <a:buNone/>
            </a:pPr>
            <a:r>
              <a:rPr lang="ro-RO" sz="2000" b="1" dirty="0">
                <a:solidFill>
                  <a:srgbClr val="CC0099"/>
                </a:solidFill>
              </a:rPr>
              <a:t>11. </a:t>
            </a:r>
            <a:r>
              <a:rPr lang="en-US" sz="2000" b="1" dirty="0">
                <a:solidFill>
                  <a:srgbClr val="002060"/>
                </a:solidFill>
                <a:latin typeface="Arial" panose="020B0604020202020204" pitchFamily="34" charset="0"/>
                <a:cs typeface="Arial" panose="020B0604020202020204" pitchFamily="34" charset="0"/>
              </a:rPr>
              <a:t>Presentation of (e-)workshops organized</a:t>
            </a:r>
            <a:endParaRPr lang="ro-RO" sz="2000" b="1" dirty="0">
              <a:solidFill>
                <a:srgbClr val="002060"/>
              </a:solidFill>
              <a:latin typeface="Arial" panose="020B0604020202020204" pitchFamily="34" charset="0"/>
              <a:cs typeface="Arial" panose="020B0604020202020204" pitchFamily="34" charset="0"/>
            </a:endParaRPr>
          </a:p>
          <a:p>
            <a:pPr marL="287338" indent="-287338">
              <a:lnSpc>
                <a:spcPct val="140000"/>
              </a:lnSpc>
              <a:spcBef>
                <a:spcPts val="0"/>
              </a:spcBef>
              <a:buNone/>
            </a:pPr>
            <a:r>
              <a:rPr lang="ro-RO" sz="2000" b="1" dirty="0">
                <a:solidFill>
                  <a:srgbClr val="CC0099"/>
                </a:solidFill>
              </a:rPr>
              <a:t>12. </a:t>
            </a:r>
            <a:r>
              <a:rPr lang="ro-RO" sz="2000" b="1" dirty="0" err="1">
                <a:solidFill>
                  <a:srgbClr val="002060"/>
                </a:solidFill>
                <a:latin typeface="Arial" panose="020B0604020202020204" pitchFamily="34" charset="0"/>
                <a:cs typeface="Arial" panose="020B0604020202020204" pitchFamily="34" charset="0"/>
              </a:rPr>
              <a:t>Conclu</a:t>
            </a:r>
            <a:r>
              <a:rPr lang="en-US" sz="2000" b="1" dirty="0">
                <a:solidFill>
                  <a:srgbClr val="002060"/>
                </a:solidFill>
                <a:latin typeface="Arial" panose="020B0604020202020204" pitchFamily="34" charset="0"/>
                <a:cs typeface="Arial" panose="020B0604020202020204" pitchFamily="34" charset="0"/>
              </a:rPr>
              <a:t>s</a:t>
            </a:r>
            <a:r>
              <a:rPr lang="ro-RO" sz="2000" b="1" dirty="0">
                <a:solidFill>
                  <a:srgbClr val="002060"/>
                </a:solidFill>
                <a:latin typeface="Arial" panose="020B0604020202020204" pitchFamily="34" charset="0"/>
                <a:cs typeface="Arial" panose="020B0604020202020204" pitchFamily="34" charset="0"/>
              </a:rPr>
              <a:t>i</a:t>
            </a:r>
            <a:r>
              <a:rPr lang="en-US" sz="2000" b="1" dirty="0" err="1">
                <a:solidFill>
                  <a:srgbClr val="002060"/>
                </a:solidFill>
                <a:latin typeface="Arial" panose="020B0604020202020204" pitchFamily="34" charset="0"/>
                <a:cs typeface="Arial" panose="020B0604020202020204" pitchFamily="34" charset="0"/>
              </a:rPr>
              <a:t>ons</a:t>
            </a:r>
            <a:endParaRPr lang="ro-RO" sz="2000" b="1" dirty="0">
              <a:solidFill>
                <a:srgbClr val="002060"/>
              </a:solidFill>
              <a:latin typeface="Arial" panose="020B0604020202020204" pitchFamily="34" charset="0"/>
              <a:cs typeface="Arial" panose="020B0604020202020204" pitchFamily="34" charset="0"/>
            </a:endParaRPr>
          </a:p>
          <a:p>
            <a:pPr marL="287338" indent="-287338">
              <a:lnSpc>
                <a:spcPct val="140000"/>
              </a:lnSpc>
              <a:spcBef>
                <a:spcPts val="0"/>
              </a:spcBef>
              <a:buNone/>
            </a:pPr>
            <a:r>
              <a:rPr lang="ro-RO" sz="2000" b="1" dirty="0">
                <a:solidFill>
                  <a:srgbClr val="002060"/>
                </a:solidFill>
                <a:latin typeface="Arial" panose="020B0604020202020204" pitchFamily="34" charset="0"/>
                <a:cs typeface="Arial" panose="020B0604020202020204" pitchFamily="34" charset="0"/>
              </a:rPr>
              <a:t>Bibliografie</a:t>
            </a:r>
          </a:p>
          <a:p>
            <a:pPr marL="287338" indent="-287338">
              <a:lnSpc>
                <a:spcPct val="140000"/>
              </a:lnSpc>
              <a:spcBef>
                <a:spcPts val="0"/>
              </a:spcBef>
              <a:buNone/>
            </a:pPr>
            <a:r>
              <a:rPr lang="ro-RO" sz="2000" b="1" dirty="0">
                <a:solidFill>
                  <a:srgbClr val="00206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57630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059FA-1D5D-0A7C-2C4B-C2D8F236292E}"/>
              </a:ext>
            </a:extLst>
          </p:cNvPr>
          <p:cNvSpPr>
            <a:spLocks noGrp="1"/>
          </p:cNvSpPr>
          <p:nvPr>
            <p:ph type="title"/>
          </p:nvPr>
        </p:nvSpPr>
        <p:spPr>
          <a:xfrm>
            <a:off x="0" y="188640"/>
            <a:ext cx="9144000" cy="576064"/>
          </a:xfrm>
        </p:spPr>
        <p:txBody>
          <a:bodyPr/>
          <a:lstStyle/>
          <a:p>
            <a:br>
              <a:rPr lang="pl-PL" sz="2000" b="1" dirty="0">
                <a:solidFill>
                  <a:srgbClr val="800080"/>
                </a:solidFill>
              </a:rPr>
            </a:br>
            <a:r>
              <a:rPr lang="pl-PL" sz="2000" b="1" dirty="0">
                <a:solidFill>
                  <a:srgbClr val="800080"/>
                </a:solidFill>
              </a:rPr>
              <a:t>Bibliography</a:t>
            </a:r>
            <a:br>
              <a:rPr lang="pl-PL" sz="2000" b="1" dirty="0">
                <a:solidFill>
                  <a:srgbClr val="800080"/>
                </a:solidFill>
              </a:rPr>
            </a:br>
            <a:endParaRPr lang="ro-RO" sz="2000" dirty="0"/>
          </a:p>
        </p:txBody>
      </p:sp>
      <p:sp>
        <p:nvSpPr>
          <p:cNvPr id="3" name="Content Placeholder 2">
            <a:extLst>
              <a:ext uri="{FF2B5EF4-FFF2-40B4-BE49-F238E27FC236}">
                <a16:creationId xmlns:a16="http://schemas.microsoft.com/office/drawing/2014/main" id="{295D7041-59A4-E5F3-73B3-B2080E783BF7}"/>
              </a:ext>
            </a:extLst>
          </p:cNvPr>
          <p:cNvSpPr>
            <a:spLocks noGrp="1"/>
          </p:cNvSpPr>
          <p:nvPr>
            <p:ph idx="1"/>
          </p:nvPr>
        </p:nvSpPr>
        <p:spPr>
          <a:xfrm>
            <a:off x="0" y="980728"/>
            <a:ext cx="9144000" cy="5877272"/>
          </a:xfrm>
        </p:spPr>
        <p:txBody>
          <a:bodyPr/>
          <a:lstStyle/>
          <a:p>
            <a:pPr indent="465138" algn="just">
              <a:lnSpc>
                <a:spcPct val="150000"/>
              </a:lnSpc>
              <a:buNone/>
            </a:pPr>
            <a:r>
              <a:rPr lang="en-US" sz="1900" spc="-20" dirty="0">
                <a:solidFill>
                  <a:srgbClr val="002060"/>
                </a:solidFill>
                <a:effectLst/>
                <a:ea typeface="Times New Roman" panose="02020603050405020304" pitchFamily="18" charset="0"/>
              </a:rPr>
              <a:t>Mara, D. (2022). </a:t>
            </a:r>
            <a:r>
              <a:rPr lang="en-US" sz="1900" dirty="0">
                <a:solidFill>
                  <a:srgbClr val="002060"/>
                </a:solidFill>
                <a:effectLst/>
                <a:ea typeface="Times New Roman" panose="02020603050405020304" pitchFamily="18" charset="0"/>
              </a:rPr>
              <a:t>Training and Mentoring Activities for Teachers Involved in the Inclusive Education Process in Romania. In Instilling diversity and social inclusion practices in teacher education and curriculum development (</a:t>
            </a:r>
            <a:r>
              <a:rPr lang="en-US" sz="1900" dirty="0" err="1">
                <a:solidFill>
                  <a:srgbClr val="002060"/>
                </a:solidFill>
                <a:effectLst/>
                <a:ea typeface="Times New Roman" panose="02020603050405020304" pitchFamily="18" charset="0"/>
              </a:rPr>
              <a:t>coord</a:t>
            </a:r>
            <a:r>
              <a:rPr lang="en-US" sz="1900" dirty="0">
                <a:solidFill>
                  <a:srgbClr val="002060"/>
                </a:solidFill>
                <a:effectLst/>
                <a:ea typeface="Times New Roman" panose="02020603050405020304" pitchFamily="18" charset="0"/>
              </a:rPr>
              <a:t>. Alegre de la Rosa, Olga </a:t>
            </a:r>
            <a:r>
              <a:rPr lang="en-US" sz="1900" dirty="0" err="1">
                <a:solidFill>
                  <a:srgbClr val="002060"/>
                </a:solidFill>
                <a:effectLst/>
                <a:ea typeface="Times New Roman" panose="02020603050405020304" pitchFamily="18" charset="0"/>
              </a:rPr>
              <a:t>María</a:t>
            </a:r>
            <a:r>
              <a:rPr lang="en-US" sz="1900" dirty="0">
                <a:solidFill>
                  <a:srgbClr val="002060"/>
                </a:solidFill>
                <a:effectLst/>
                <a:ea typeface="Times New Roman" panose="02020603050405020304" pitchFamily="18" charset="0"/>
              </a:rPr>
              <a:t>, Villar Angulo, Luis Miguel). Hershey: IGI Global.</a:t>
            </a:r>
            <a:endParaRPr lang="ro-RO" sz="1900" dirty="0">
              <a:ea typeface="Times New Roman" panose="02020603050405020304" pitchFamily="18" charset="0"/>
            </a:endParaRPr>
          </a:p>
          <a:p>
            <a:pPr indent="465138" algn="just">
              <a:lnSpc>
                <a:spcPct val="150000"/>
              </a:lnSpc>
              <a:buNone/>
            </a:pPr>
            <a:r>
              <a:rPr lang="en-US" sz="1900" dirty="0" err="1">
                <a:solidFill>
                  <a:srgbClr val="002060"/>
                </a:solidFill>
                <a:effectLst/>
                <a:ea typeface="Times New Roman" panose="02020603050405020304" pitchFamily="18" charset="0"/>
              </a:rPr>
              <a:t>Petrache</a:t>
            </a:r>
            <a:r>
              <a:rPr lang="en-US" sz="1900" dirty="0">
                <a:solidFill>
                  <a:srgbClr val="002060"/>
                </a:solidFill>
                <a:effectLst/>
                <a:ea typeface="Times New Roman" panose="02020603050405020304" pitchFamily="18" charset="0"/>
              </a:rPr>
              <a:t>, A. D., Mara, D.</a:t>
            </a:r>
            <a:r>
              <a:rPr lang="ro-RO" sz="1900" dirty="0">
                <a:solidFill>
                  <a:srgbClr val="002060"/>
                </a:solidFill>
                <a:effectLst/>
                <a:ea typeface="Times New Roman" panose="02020603050405020304" pitchFamily="18" charset="0"/>
              </a:rPr>
              <a:t>, &amp;</a:t>
            </a:r>
            <a:r>
              <a:rPr lang="en-US" sz="1900" dirty="0">
                <a:solidFill>
                  <a:srgbClr val="002060"/>
                </a:solidFill>
                <a:effectLst/>
                <a:ea typeface="Times New Roman" panose="02020603050405020304" pitchFamily="18" charset="0"/>
              </a:rPr>
              <a:t> </a:t>
            </a:r>
            <a:r>
              <a:rPr lang="en-US" sz="1900" dirty="0" err="1">
                <a:solidFill>
                  <a:srgbClr val="002060"/>
                </a:solidFill>
                <a:effectLst/>
                <a:ea typeface="Times New Roman" panose="02020603050405020304" pitchFamily="18" charset="0"/>
              </a:rPr>
              <a:t>Velea</a:t>
            </a:r>
            <a:r>
              <a:rPr lang="en-US" sz="1900" dirty="0">
                <a:solidFill>
                  <a:srgbClr val="002060"/>
                </a:solidFill>
                <a:effectLst/>
                <a:ea typeface="Times New Roman" panose="02020603050405020304" pitchFamily="18" charset="0"/>
              </a:rPr>
              <a:t>, S. (</a:t>
            </a:r>
            <a:r>
              <a:rPr lang="en-US" sz="1900" dirty="0" err="1">
                <a:solidFill>
                  <a:srgbClr val="002060"/>
                </a:solidFill>
                <a:effectLst/>
                <a:ea typeface="Times New Roman" panose="02020603050405020304" pitchFamily="18" charset="0"/>
              </a:rPr>
              <a:t>coord</a:t>
            </a:r>
            <a:r>
              <a:rPr lang="en-US" sz="1900" dirty="0">
                <a:solidFill>
                  <a:srgbClr val="002060"/>
                </a:solidFill>
                <a:effectLst/>
                <a:ea typeface="Times New Roman" panose="02020603050405020304" pitchFamily="18" charset="0"/>
              </a:rPr>
              <a:t>.) (2022). </a:t>
            </a:r>
            <a:r>
              <a:rPr lang="en-US" sz="1900" i="1" dirty="0">
                <a:solidFill>
                  <a:srgbClr val="002060"/>
                </a:solidFill>
                <a:effectLst/>
                <a:ea typeface="Times New Roman" panose="02020603050405020304" pitchFamily="18" charset="0"/>
              </a:rPr>
              <a:t>Mentoring for successful teaching career</a:t>
            </a:r>
            <a:r>
              <a:rPr lang="en-US" sz="1900" dirty="0">
                <a:solidFill>
                  <a:srgbClr val="002060"/>
                </a:solidFill>
                <a:effectLst/>
                <a:ea typeface="Times New Roman" panose="02020603050405020304" pitchFamily="18" charset="0"/>
              </a:rPr>
              <a:t>. </a:t>
            </a:r>
            <a:r>
              <a:rPr lang="en-US" sz="1900" dirty="0" err="1">
                <a:solidFill>
                  <a:srgbClr val="002060"/>
                </a:solidFill>
                <a:effectLst/>
                <a:ea typeface="Times New Roman" panose="02020603050405020304" pitchFamily="18" charset="0"/>
              </a:rPr>
              <a:t>București</a:t>
            </a:r>
            <a:r>
              <a:rPr lang="en-US" sz="1900" dirty="0">
                <a:solidFill>
                  <a:srgbClr val="002060"/>
                </a:solidFill>
                <a:effectLst/>
                <a:ea typeface="Times New Roman" panose="02020603050405020304" pitchFamily="18" charset="0"/>
              </a:rPr>
              <a:t>: </a:t>
            </a:r>
            <a:r>
              <a:rPr lang="en-US" sz="1900" dirty="0" err="1">
                <a:solidFill>
                  <a:srgbClr val="002060"/>
                </a:solidFill>
                <a:effectLst/>
                <a:ea typeface="Times New Roman" panose="02020603050405020304" pitchFamily="18" charset="0"/>
              </a:rPr>
              <a:t>Editura</a:t>
            </a:r>
            <a:r>
              <a:rPr lang="en-US" sz="1900" dirty="0">
                <a:solidFill>
                  <a:srgbClr val="002060"/>
                </a:solidFill>
                <a:effectLst/>
                <a:ea typeface="Times New Roman" panose="02020603050405020304" pitchFamily="18" charset="0"/>
              </a:rPr>
              <a:t> </a:t>
            </a:r>
            <a:r>
              <a:rPr lang="en-US" sz="1900" dirty="0" err="1">
                <a:solidFill>
                  <a:srgbClr val="002060"/>
                </a:solidFill>
                <a:effectLst/>
                <a:ea typeface="Times New Roman" panose="02020603050405020304" pitchFamily="18" charset="0"/>
              </a:rPr>
              <a:t>Universitară</a:t>
            </a:r>
            <a:r>
              <a:rPr lang="en-US" sz="1900" dirty="0">
                <a:solidFill>
                  <a:srgbClr val="002060"/>
                </a:solidFill>
                <a:effectLst/>
                <a:ea typeface="Times New Roman" panose="02020603050405020304" pitchFamily="18" charset="0"/>
              </a:rPr>
              <a:t>.</a:t>
            </a:r>
            <a:endParaRPr lang="ro-RO" sz="1900" dirty="0">
              <a:solidFill>
                <a:srgbClr val="002060"/>
              </a:solidFill>
              <a:effectLst/>
              <a:ea typeface="Times New Roman" panose="02020603050405020304" pitchFamily="18" charset="0"/>
            </a:endParaRPr>
          </a:p>
          <a:p>
            <a:pPr indent="465138" algn="just">
              <a:lnSpc>
                <a:spcPct val="150000"/>
              </a:lnSpc>
              <a:buNone/>
            </a:pPr>
            <a:r>
              <a:rPr lang="ro-RO" sz="1900" dirty="0">
                <a:solidFill>
                  <a:srgbClr val="002060"/>
                </a:solidFill>
                <a:effectLst/>
                <a:ea typeface="Times New Roman" panose="02020603050405020304" pitchFamily="18" charset="0"/>
              </a:rPr>
              <a:t>Hattie, J. (trad.) (2014). </a:t>
            </a:r>
            <a:r>
              <a:rPr lang="ro-RO" sz="1900" i="1" dirty="0">
                <a:solidFill>
                  <a:srgbClr val="002060"/>
                </a:solidFill>
                <a:effectLst/>
                <a:ea typeface="Times New Roman" panose="02020603050405020304" pitchFamily="18" charset="0"/>
              </a:rPr>
              <a:t>Învăţarea vizibilă – ghid pentru profesori</a:t>
            </a:r>
            <a:r>
              <a:rPr lang="ro-RO" sz="1900" dirty="0">
                <a:solidFill>
                  <a:srgbClr val="002060"/>
                </a:solidFill>
                <a:effectLst/>
                <a:ea typeface="Times New Roman" panose="02020603050405020304" pitchFamily="18" charset="0"/>
              </a:rPr>
              <a:t>. București: Editura TREI. </a:t>
            </a:r>
            <a:endParaRPr lang="ro-RO" sz="1900" dirty="0">
              <a:ea typeface="Times New Roman" panose="02020603050405020304" pitchFamily="18" charset="0"/>
            </a:endParaRPr>
          </a:p>
          <a:p>
            <a:pPr indent="465138" algn="just">
              <a:lnSpc>
                <a:spcPct val="150000"/>
              </a:lnSpc>
              <a:buNone/>
            </a:pPr>
            <a:r>
              <a:rPr lang="en-US" sz="1900" dirty="0" err="1">
                <a:solidFill>
                  <a:srgbClr val="002060"/>
                </a:solidFill>
                <a:effectLst/>
                <a:ea typeface="Times New Roman" panose="02020603050405020304" pitchFamily="18" charset="0"/>
              </a:rPr>
              <a:t>Ministerul</a:t>
            </a:r>
            <a:r>
              <a:rPr lang="en-US" sz="1900" dirty="0">
                <a:solidFill>
                  <a:srgbClr val="002060"/>
                </a:solidFill>
                <a:effectLst/>
                <a:ea typeface="Times New Roman" panose="02020603050405020304" pitchFamily="18" charset="0"/>
              </a:rPr>
              <a:t> Educa</a:t>
            </a:r>
            <a:r>
              <a:rPr lang="ro-RO" sz="1900" dirty="0" err="1">
                <a:solidFill>
                  <a:srgbClr val="002060"/>
                </a:solidFill>
                <a:effectLst/>
                <a:ea typeface="Times New Roman" panose="02020603050405020304" pitchFamily="18" charset="0"/>
              </a:rPr>
              <a:t>ției</a:t>
            </a:r>
            <a:r>
              <a:rPr lang="ro-RO" sz="1900" dirty="0">
                <a:solidFill>
                  <a:srgbClr val="002060"/>
                </a:solidFill>
                <a:effectLst/>
                <a:ea typeface="Times New Roman" panose="02020603050405020304" pitchFamily="18" charset="0"/>
              </a:rPr>
              <a:t>. (2021). </a:t>
            </a:r>
            <a:r>
              <a:rPr lang="ro-RO" sz="1900" i="1" dirty="0">
                <a:solidFill>
                  <a:srgbClr val="002060"/>
                </a:solidFill>
                <a:effectLst/>
                <a:ea typeface="Times New Roman" panose="02020603050405020304" pitchFamily="18" charset="0"/>
              </a:rPr>
              <a:t>Profesionalizarea carierei didactice – PROF.</a:t>
            </a:r>
            <a:r>
              <a:rPr lang="ro-RO" sz="1900" dirty="0">
                <a:solidFill>
                  <a:srgbClr val="002060"/>
                </a:solidFill>
                <a:effectLst/>
                <a:ea typeface="Times New Roman" panose="02020603050405020304" pitchFamily="18" charset="0"/>
              </a:rPr>
              <a:t> </a:t>
            </a:r>
            <a:r>
              <a:rPr lang="en-US" sz="1900" u="sng" dirty="0">
                <a:solidFill>
                  <a:srgbClr val="0563C1"/>
                </a:solidFill>
                <a:effectLst/>
                <a:ea typeface="Times New Roman" panose="02020603050405020304" pitchFamily="18" charset="0"/>
                <a:hlinkClick r:id="rId2"/>
              </a:rPr>
              <a:t>https://www.edu.ro/PROF</a:t>
            </a:r>
            <a:endParaRPr lang="ro-RO" sz="1900" dirty="0">
              <a:effectLst/>
              <a:ea typeface="Times New Roman" panose="02020603050405020304" pitchFamily="18" charset="0"/>
            </a:endParaRPr>
          </a:p>
        </p:txBody>
      </p:sp>
    </p:spTree>
    <p:extLst>
      <p:ext uri="{BB962C8B-B14F-4D97-AF65-F5344CB8AC3E}">
        <p14:creationId xmlns:p14="http://schemas.microsoft.com/office/powerpoint/2010/main" val="851962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78987"/>
            <a:ext cx="9108503" cy="368517"/>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r>
              <a:rPr lang="pl-PL" sz="2000" b="1" dirty="0">
                <a:solidFill>
                  <a:srgbClr val="800080"/>
                </a:solidFill>
              </a:rPr>
              <a:t>1. </a:t>
            </a:r>
            <a:r>
              <a:rPr lang="en-US" sz="2000" b="1" dirty="0">
                <a:solidFill>
                  <a:srgbClr val="800080"/>
                </a:solidFill>
              </a:rPr>
              <a:t>Background to the establishment of the Mentor Lab (ML)</a:t>
            </a:r>
            <a:br>
              <a:rPr lang="pl-PL" sz="2000" b="1" dirty="0">
                <a:solidFill>
                  <a:srgbClr val="800080"/>
                </a:solidFill>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0" y="260648"/>
            <a:ext cx="9144000" cy="6597352"/>
          </a:xfrm>
        </p:spPr>
        <p:txBody>
          <a:bodyPr/>
          <a:lstStyle/>
          <a:p>
            <a:pPr marL="0" indent="0" algn="just">
              <a:lnSpc>
                <a:spcPct val="150000"/>
              </a:lnSpc>
              <a:spcAft>
                <a:spcPts val="800"/>
              </a:spcAft>
              <a:buNone/>
            </a:pPr>
            <a:r>
              <a:rPr lang="en-US" sz="1800" b="1" dirty="0">
                <a:solidFill>
                  <a:srgbClr val="6600CC"/>
                </a:solidFill>
                <a:effectLst/>
                <a:ea typeface="Calibri" panose="020F0502020204030204" pitchFamily="34" charset="0"/>
                <a:cs typeface="Times New Roman" panose="02020603050405020304" pitchFamily="18" charset="0"/>
              </a:rPr>
              <a:t>The project "Professionalization of the teaching career - PROF"</a:t>
            </a:r>
            <a:r>
              <a:rPr lang="ro-RO" sz="1800" b="1" dirty="0">
                <a:solidFill>
                  <a:srgbClr val="6600CC"/>
                </a:solidFill>
                <a:effectLst/>
                <a:ea typeface="Calibri" panose="020F0502020204030204" pitchFamily="34" charset="0"/>
                <a:cs typeface="Times New Roman" panose="02020603050405020304" pitchFamily="18" charset="0"/>
              </a:rPr>
              <a:t>:</a:t>
            </a:r>
          </a:p>
          <a:p>
            <a:pPr algn="just">
              <a:lnSpc>
                <a:spcPct val="150000"/>
              </a:lnSpc>
              <a:spcBef>
                <a:spcPts val="0"/>
              </a:spcBef>
              <a:spcAft>
                <a:spcPts val="0"/>
              </a:spcAft>
              <a:buFontTx/>
              <a:buChar char="-"/>
            </a:pPr>
            <a:r>
              <a:rPr lang="ro-RO" sz="1800" b="1" dirty="0">
                <a:solidFill>
                  <a:srgbClr val="002060"/>
                </a:solidFill>
                <a:effectLst/>
                <a:ea typeface="Calibri" panose="020F0502020204030204" pitchFamily="34" charset="0"/>
                <a:cs typeface="Times New Roman" panose="02020603050405020304" pitchFamily="18" charset="0"/>
              </a:rPr>
              <a:t>cod</a:t>
            </a:r>
            <a:r>
              <a:rPr lang="en-US" sz="1800" b="1" dirty="0">
                <a:solidFill>
                  <a:srgbClr val="002060"/>
                </a:solidFill>
                <a:effectLst/>
                <a:ea typeface="Calibri" panose="020F0502020204030204" pitchFamily="34" charset="0"/>
                <a:cs typeface="Times New Roman" panose="02020603050405020304" pitchFamily="18" charset="0"/>
              </a:rPr>
              <a:t>e</a:t>
            </a:r>
            <a:r>
              <a:rPr lang="ro-RO" sz="1800" dirty="0">
                <a:solidFill>
                  <a:srgbClr val="002060"/>
                </a:solidFill>
                <a:effectLst/>
                <a:ea typeface="Calibri" panose="020F0502020204030204" pitchFamily="34" charset="0"/>
                <a:cs typeface="Times New Roman" panose="02020603050405020304" pitchFamily="18" charset="0"/>
              </a:rPr>
              <a:t>:</a:t>
            </a:r>
            <a:r>
              <a:rPr lang="ro-RO" sz="1800" b="1" dirty="0">
                <a:solidFill>
                  <a:srgbClr val="002060"/>
                </a:solidFill>
                <a:effectLst/>
                <a:ea typeface="Calibri" panose="020F0502020204030204" pitchFamily="34" charset="0"/>
                <a:cs typeface="Times New Roman" panose="02020603050405020304" pitchFamily="18" charset="0"/>
              </a:rPr>
              <a:t> </a:t>
            </a:r>
            <a:r>
              <a:rPr lang="ro-RO" sz="1800" dirty="0">
                <a:solidFill>
                  <a:srgbClr val="002060"/>
                </a:solidFill>
                <a:effectLst/>
                <a:ea typeface="Calibri" panose="020F0502020204030204" pitchFamily="34" charset="0"/>
                <a:cs typeface="Times New Roman" panose="02020603050405020304" pitchFamily="18" charset="0"/>
              </a:rPr>
              <a:t>POCU/904/6/25/146587</a:t>
            </a:r>
          </a:p>
          <a:p>
            <a:pPr algn="just">
              <a:lnSpc>
                <a:spcPct val="150000"/>
              </a:lnSpc>
              <a:spcBef>
                <a:spcPts val="0"/>
              </a:spcBef>
              <a:spcAft>
                <a:spcPts val="0"/>
              </a:spcAft>
              <a:buFontTx/>
              <a:buChar char="-"/>
            </a:pPr>
            <a:r>
              <a:rPr lang="ro-RO" sz="1800" b="1" dirty="0">
                <a:solidFill>
                  <a:srgbClr val="002060"/>
                </a:solidFill>
                <a:ea typeface="Calibri" panose="020F0502020204030204" pitchFamily="34" charset="0"/>
                <a:cs typeface="Times New Roman" panose="02020603050405020304" pitchFamily="18" charset="0"/>
              </a:rPr>
              <a:t>b</a:t>
            </a:r>
            <a:r>
              <a:rPr lang="ro-RO" sz="1800" b="1" dirty="0">
                <a:solidFill>
                  <a:srgbClr val="002060"/>
                </a:solidFill>
                <a:effectLst/>
                <a:ea typeface="Calibri" panose="020F0502020204030204" pitchFamily="34" charset="0"/>
                <a:cs typeface="Times New Roman" panose="02020603050405020304" pitchFamily="18" charset="0"/>
              </a:rPr>
              <a:t>eneficiar</a:t>
            </a:r>
            <a:r>
              <a:rPr lang="en-US" sz="1800" b="1" dirty="0">
                <a:solidFill>
                  <a:srgbClr val="002060"/>
                </a:solidFill>
                <a:effectLst/>
                <a:ea typeface="Calibri" panose="020F0502020204030204" pitchFamily="34" charset="0"/>
                <a:cs typeface="Times New Roman" panose="02020603050405020304" pitchFamily="18" charset="0"/>
              </a:rPr>
              <a:t>y</a:t>
            </a:r>
            <a:r>
              <a:rPr lang="ro-RO" sz="1800" dirty="0">
                <a:solidFill>
                  <a:srgbClr val="002060"/>
                </a:solidFill>
                <a:effectLst/>
                <a:ea typeface="Calibri" panose="020F0502020204030204" pitchFamily="34" charset="0"/>
                <a:cs typeface="Times New Roman" panose="02020603050405020304" pitchFamily="18" charset="0"/>
              </a:rPr>
              <a:t>: </a:t>
            </a:r>
            <a:r>
              <a:rPr lang="en-US" sz="1800" dirty="0">
                <a:solidFill>
                  <a:srgbClr val="002060"/>
                </a:solidFill>
                <a:effectLst/>
                <a:ea typeface="Times New Roman" panose="02020603050405020304" pitchFamily="18" charset="0"/>
              </a:rPr>
              <a:t>Ministry of Education of Romania </a:t>
            </a:r>
          </a:p>
          <a:p>
            <a:pPr algn="just">
              <a:lnSpc>
                <a:spcPct val="150000"/>
              </a:lnSpc>
              <a:spcBef>
                <a:spcPts val="0"/>
              </a:spcBef>
              <a:spcAft>
                <a:spcPts val="0"/>
              </a:spcAft>
              <a:buFontTx/>
              <a:buChar char="-"/>
            </a:pPr>
            <a:r>
              <a:rPr lang="ro-RO" sz="1800" b="1" dirty="0" err="1">
                <a:solidFill>
                  <a:srgbClr val="002060"/>
                </a:solidFill>
                <a:effectLst/>
                <a:ea typeface="Calibri" panose="020F0502020204030204" pitchFamily="34" charset="0"/>
                <a:cs typeface="Times New Roman" panose="02020603050405020304" pitchFamily="18" charset="0"/>
              </a:rPr>
              <a:t>implementation</a:t>
            </a:r>
            <a:r>
              <a:rPr lang="ro-RO" sz="1800" b="1" dirty="0">
                <a:solidFill>
                  <a:srgbClr val="002060"/>
                </a:solidFill>
                <a:effectLst/>
                <a:ea typeface="Calibri" panose="020F0502020204030204" pitchFamily="34" charset="0"/>
                <a:cs typeface="Times New Roman" panose="02020603050405020304" pitchFamily="18" charset="0"/>
              </a:rPr>
              <a:t> </a:t>
            </a:r>
            <a:r>
              <a:rPr lang="ro-RO" sz="1800" b="1" dirty="0" err="1">
                <a:solidFill>
                  <a:srgbClr val="002060"/>
                </a:solidFill>
                <a:effectLst/>
                <a:ea typeface="Calibri" panose="020F0502020204030204" pitchFamily="34" charset="0"/>
                <a:cs typeface="Times New Roman" panose="02020603050405020304" pitchFamily="18" charset="0"/>
              </a:rPr>
              <a:t>method</a:t>
            </a:r>
            <a:r>
              <a:rPr lang="ro-RO" sz="1800" dirty="0">
                <a:solidFill>
                  <a:srgbClr val="002060"/>
                </a:solidFill>
                <a:effectLst/>
                <a:ea typeface="Calibri" panose="020F0502020204030204" pitchFamily="34" charset="0"/>
                <a:cs typeface="Times New Roman" panose="02020603050405020304" pitchFamily="18" charset="0"/>
              </a:rPr>
              <a:t>: April 1, 2021 – </a:t>
            </a:r>
            <a:r>
              <a:rPr lang="ro-RO" sz="1800" dirty="0" err="1">
                <a:solidFill>
                  <a:srgbClr val="002060"/>
                </a:solidFill>
                <a:effectLst/>
                <a:ea typeface="Calibri" panose="020F0502020204030204" pitchFamily="34" charset="0"/>
                <a:cs typeface="Times New Roman" panose="02020603050405020304" pitchFamily="18" charset="0"/>
              </a:rPr>
              <a:t>December</a:t>
            </a:r>
            <a:r>
              <a:rPr lang="ro-RO" sz="1800" dirty="0">
                <a:solidFill>
                  <a:srgbClr val="002060"/>
                </a:solidFill>
                <a:effectLst/>
                <a:ea typeface="Calibri" panose="020F0502020204030204" pitchFamily="34" charset="0"/>
                <a:cs typeface="Times New Roman" panose="02020603050405020304" pitchFamily="18" charset="0"/>
              </a:rPr>
              <a:t> 31, 2023</a:t>
            </a:r>
          </a:p>
          <a:p>
            <a:pPr algn="just">
              <a:lnSpc>
                <a:spcPct val="150000"/>
              </a:lnSpc>
              <a:spcBef>
                <a:spcPts val="0"/>
              </a:spcBef>
              <a:spcAft>
                <a:spcPts val="0"/>
              </a:spcAft>
              <a:buFontTx/>
              <a:buChar char="-"/>
            </a:pPr>
            <a:r>
              <a:rPr lang="en-US" sz="1800" dirty="0">
                <a:solidFill>
                  <a:srgbClr val="002060"/>
                </a:solidFill>
                <a:ea typeface="Calibri" panose="020F0502020204030204" pitchFamily="34" charset="0"/>
                <a:cs typeface="Times New Roman" panose="02020603050405020304" pitchFamily="18" charset="0"/>
              </a:rPr>
              <a:t>that changes the </a:t>
            </a:r>
            <a:r>
              <a:rPr lang="en-US" sz="1800" b="1" dirty="0">
                <a:solidFill>
                  <a:srgbClr val="002060"/>
                </a:solidFill>
                <a:ea typeface="Calibri" panose="020F0502020204030204" pitchFamily="34" charset="0"/>
                <a:cs typeface="Times New Roman" panose="02020603050405020304" pitchFamily="18" charset="0"/>
              </a:rPr>
              <a:t>paradigm of professional training for the teaching career </a:t>
            </a:r>
            <a:r>
              <a:rPr lang="en-US" sz="1800" dirty="0">
                <a:solidFill>
                  <a:srgbClr val="002060"/>
                </a:solidFill>
                <a:ea typeface="Calibri" panose="020F0502020204030204" pitchFamily="34" charset="0"/>
                <a:cs typeface="Times New Roman" panose="02020603050405020304" pitchFamily="18" charset="0"/>
              </a:rPr>
              <a:t>in Romania</a:t>
            </a:r>
            <a:endParaRPr lang="ro-RO" sz="1800" dirty="0">
              <a:solidFill>
                <a:srgbClr val="002060"/>
              </a:solidFill>
              <a:ea typeface="Calibri" panose="020F0502020204030204" pitchFamily="34" charset="0"/>
              <a:cs typeface="Times New Roman" panose="02020603050405020304" pitchFamily="18" charset="0"/>
            </a:endParaRPr>
          </a:p>
          <a:p>
            <a:pPr algn="just">
              <a:lnSpc>
                <a:spcPct val="150000"/>
              </a:lnSpc>
              <a:spcBef>
                <a:spcPts val="0"/>
              </a:spcBef>
              <a:spcAft>
                <a:spcPts val="0"/>
              </a:spcAft>
              <a:buFontTx/>
              <a:buChar char="-"/>
            </a:pPr>
            <a:r>
              <a:rPr lang="ro-RO" sz="1800" b="1" dirty="0" err="1">
                <a:solidFill>
                  <a:srgbClr val="002060"/>
                </a:solidFill>
                <a:ea typeface="Calibri" panose="020F0502020204030204" pitchFamily="34" charset="0"/>
                <a:cs typeface="Times New Roman" panose="02020603050405020304" pitchFamily="18" charset="0"/>
              </a:rPr>
              <a:t>s</a:t>
            </a:r>
            <a:r>
              <a:rPr lang="ro-RO" sz="1800" b="1" dirty="0" err="1">
                <a:solidFill>
                  <a:srgbClr val="002060"/>
                </a:solidFill>
                <a:effectLst/>
                <a:ea typeface="Calibri" panose="020F0502020204030204" pitchFamily="34" charset="0"/>
                <a:cs typeface="Times New Roman" panose="02020603050405020304" pitchFamily="18" charset="0"/>
              </a:rPr>
              <a:t>ystemic</a:t>
            </a:r>
            <a:r>
              <a:rPr lang="ro-RO" sz="1800" b="1" dirty="0">
                <a:solidFill>
                  <a:srgbClr val="002060"/>
                </a:solidFill>
                <a:effectLst/>
                <a:ea typeface="Calibri" panose="020F0502020204030204" pitchFamily="34" charset="0"/>
                <a:cs typeface="Times New Roman" panose="02020603050405020304" pitchFamily="18" charset="0"/>
              </a:rPr>
              <a:t> </a:t>
            </a:r>
            <a:r>
              <a:rPr lang="ro-RO" sz="1800" b="1" dirty="0" err="1">
                <a:solidFill>
                  <a:srgbClr val="002060"/>
                </a:solidFill>
                <a:effectLst/>
                <a:ea typeface="Calibri" panose="020F0502020204030204" pitchFamily="34" charset="0"/>
                <a:cs typeface="Times New Roman" panose="02020603050405020304" pitchFamily="18" charset="0"/>
              </a:rPr>
              <a:t>intervention</a:t>
            </a:r>
            <a:r>
              <a:rPr lang="ro-RO" sz="1800" dirty="0">
                <a:solidFill>
                  <a:srgbClr val="002060"/>
                </a:solidFill>
                <a:effectLst/>
                <a:ea typeface="Calibri" panose="020F0502020204030204" pitchFamily="34" charset="0"/>
                <a:cs typeface="Times New Roman" panose="02020603050405020304" pitchFamily="18" charset="0"/>
              </a:rPr>
              <a:t>, </a:t>
            </a:r>
            <a:r>
              <a:rPr lang="en-US" sz="1800" dirty="0">
                <a:solidFill>
                  <a:srgbClr val="002060"/>
                </a:solidFill>
                <a:effectLst/>
                <a:ea typeface="Calibri" panose="020F0502020204030204" pitchFamily="34" charset="0"/>
                <a:cs typeface="Times New Roman" panose="02020603050405020304" pitchFamily="18" charset="0"/>
              </a:rPr>
              <a:t>the directions of conceptualization, research and action targeting</a:t>
            </a:r>
            <a:r>
              <a:rPr lang="ro-RO" sz="1800" dirty="0">
                <a:solidFill>
                  <a:srgbClr val="002060"/>
                </a:solidFill>
                <a:effectLst/>
                <a:ea typeface="Calibri" panose="020F0502020204030204" pitchFamily="34" charset="0"/>
                <a:cs typeface="Times New Roman" panose="02020603050405020304" pitchFamily="18" charset="0"/>
              </a:rPr>
              <a:t>:</a:t>
            </a:r>
          </a:p>
          <a:p>
            <a:pPr lvl="1" algn="just">
              <a:lnSpc>
                <a:spcPct val="150000"/>
              </a:lnSpc>
              <a:spcBef>
                <a:spcPts val="0"/>
              </a:spcBef>
              <a:spcAft>
                <a:spcPts val="0"/>
              </a:spcAft>
              <a:buFontTx/>
              <a:buChar char="-"/>
            </a:pPr>
            <a:r>
              <a:rPr lang="en-US" sz="1800" dirty="0">
                <a:solidFill>
                  <a:srgbClr val="002060"/>
                </a:solidFill>
                <a:effectLst/>
                <a:ea typeface="Calibri" panose="020F0502020204030204" pitchFamily="34" charset="0"/>
                <a:cs typeface="Times New Roman" panose="02020603050405020304" pitchFamily="18" charset="0"/>
              </a:rPr>
              <a:t>the level of </a:t>
            </a:r>
            <a:r>
              <a:rPr lang="en-US" sz="1800" b="1" dirty="0">
                <a:solidFill>
                  <a:srgbClr val="002060"/>
                </a:solidFill>
                <a:effectLst/>
                <a:ea typeface="Calibri" panose="020F0502020204030204" pitchFamily="34" charset="0"/>
                <a:cs typeface="Times New Roman" panose="02020603050405020304" pitchFamily="18" charset="0"/>
              </a:rPr>
              <a:t>initial training </a:t>
            </a:r>
            <a:r>
              <a:rPr lang="ro-RO" sz="1800" dirty="0">
                <a:solidFill>
                  <a:srgbClr val="002060"/>
                </a:solidFill>
                <a:effectLst/>
                <a:ea typeface="Calibri" panose="020F0502020204030204" pitchFamily="34" charset="0"/>
                <a:cs typeface="Times New Roman" panose="02020603050405020304" pitchFamily="18" charset="0"/>
              </a:rPr>
              <a:t>– </a:t>
            </a:r>
            <a:r>
              <a:rPr lang="ro-RO" sz="1800" dirty="0" err="1">
                <a:solidFill>
                  <a:srgbClr val="002060"/>
                </a:solidFill>
                <a:effectLst/>
                <a:ea typeface="Calibri" panose="020F0502020204030204" pitchFamily="34" charset="0"/>
                <a:cs typeface="Times New Roman" panose="02020603050405020304" pitchFamily="18" charset="0"/>
              </a:rPr>
              <a:t>through</a:t>
            </a:r>
            <a:r>
              <a:rPr lang="ro-RO" sz="1800" dirty="0">
                <a:solidFill>
                  <a:srgbClr val="002060"/>
                </a:solidFill>
                <a:effectLst/>
                <a:ea typeface="Calibri" panose="020F0502020204030204" pitchFamily="34" charset="0"/>
                <a:cs typeface="Times New Roman" panose="02020603050405020304" pitchFamily="18" charset="0"/>
              </a:rPr>
              <a:t> </a:t>
            </a:r>
            <a:r>
              <a:rPr lang="ro-RO" sz="1800" dirty="0" err="1">
                <a:solidFill>
                  <a:srgbClr val="002060"/>
                </a:solidFill>
                <a:effectLst/>
                <a:ea typeface="Calibri" panose="020F0502020204030204" pitchFamily="34" charset="0"/>
                <a:cs typeface="Times New Roman" panose="02020603050405020304" pitchFamily="18" charset="0"/>
              </a:rPr>
              <a:t>practical</a:t>
            </a:r>
            <a:r>
              <a:rPr lang="ro-RO" sz="1800" dirty="0">
                <a:solidFill>
                  <a:srgbClr val="002060"/>
                </a:solidFill>
                <a:effectLst/>
                <a:ea typeface="Calibri" panose="020F0502020204030204" pitchFamily="34" charset="0"/>
                <a:cs typeface="Times New Roman" panose="02020603050405020304" pitchFamily="18" charset="0"/>
              </a:rPr>
              <a:t> </a:t>
            </a:r>
            <a:r>
              <a:rPr lang="ro-RO" sz="1800" dirty="0" err="1">
                <a:solidFill>
                  <a:srgbClr val="002060"/>
                </a:solidFill>
                <a:effectLst/>
                <a:ea typeface="Calibri" panose="020F0502020204030204" pitchFamily="34" charset="0"/>
                <a:cs typeface="Times New Roman" panose="02020603050405020304" pitchFamily="18" charset="0"/>
              </a:rPr>
              <a:t>internships</a:t>
            </a:r>
            <a:endParaRPr lang="ro-RO" sz="1800" dirty="0">
              <a:solidFill>
                <a:srgbClr val="002060"/>
              </a:solidFill>
              <a:effectLst/>
              <a:ea typeface="Calibri" panose="020F0502020204030204" pitchFamily="34" charset="0"/>
              <a:cs typeface="Times New Roman" panose="02020603050405020304" pitchFamily="18" charset="0"/>
            </a:endParaRPr>
          </a:p>
          <a:p>
            <a:pPr lvl="1" algn="just">
              <a:lnSpc>
                <a:spcPct val="150000"/>
              </a:lnSpc>
              <a:spcBef>
                <a:spcPts val="0"/>
              </a:spcBef>
              <a:spcAft>
                <a:spcPts val="0"/>
              </a:spcAft>
              <a:buFontTx/>
              <a:buChar char="-"/>
            </a:pPr>
            <a:r>
              <a:rPr lang="en-US" sz="1800" dirty="0">
                <a:solidFill>
                  <a:srgbClr val="002060"/>
                </a:solidFill>
                <a:effectLst/>
                <a:ea typeface="Calibri" panose="020F0502020204030204" pitchFamily="34" charset="0"/>
                <a:cs typeface="Times New Roman" panose="02020603050405020304" pitchFamily="18" charset="0"/>
              </a:rPr>
              <a:t>the level of </a:t>
            </a:r>
            <a:r>
              <a:rPr lang="en-US" sz="1800" b="1" dirty="0">
                <a:solidFill>
                  <a:srgbClr val="002060"/>
                </a:solidFill>
                <a:effectLst/>
                <a:ea typeface="Calibri" panose="020F0502020204030204" pitchFamily="34" charset="0"/>
                <a:cs typeface="Times New Roman" panose="02020603050405020304" pitchFamily="18" charset="0"/>
              </a:rPr>
              <a:t>continuous training </a:t>
            </a:r>
            <a:r>
              <a:rPr lang="ro-RO" sz="1800" dirty="0">
                <a:solidFill>
                  <a:srgbClr val="002060"/>
                </a:solidFill>
                <a:effectLst/>
                <a:ea typeface="Calibri" panose="020F0502020204030204" pitchFamily="34" charset="0"/>
                <a:cs typeface="Times New Roman" panose="02020603050405020304" pitchFamily="18" charset="0"/>
              </a:rPr>
              <a:t>– </a:t>
            </a:r>
            <a:r>
              <a:rPr lang="en-US" sz="1800" dirty="0">
                <a:solidFill>
                  <a:srgbClr val="002060"/>
                </a:solidFill>
                <a:effectLst/>
                <a:ea typeface="Calibri" panose="020F0502020204030204" pitchFamily="34" charset="0"/>
                <a:cs typeface="Times New Roman" panose="02020603050405020304" pitchFamily="18" charset="0"/>
              </a:rPr>
              <a:t>through the creation of learning communities and flexible routes of access and evolution in the teaching career</a:t>
            </a:r>
            <a:r>
              <a:rPr lang="ro-RO" sz="1800" dirty="0">
                <a:solidFill>
                  <a:srgbClr val="002060"/>
                </a:solidFill>
                <a:effectLst/>
                <a:ea typeface="Calibri" panose="020F0502020204030204" pitchFamily="34" charset="0"/>
                <a:cs typeface="Times New Roman" panose="02020603050405020304" pitchFamily="18" charset="0"/>
              </a:rPr>
              <a:t>. </a:t>
            </a:r>
            <a:r>
              <a:rPr lang="ro-RO" sz="1500" dirty="0">
                <a:solidFill>
                  <a:srgbClr val="002060"/>
                </a:solidFill>
                <a:effectLst/>
                <a:ea typeface="Calibri" panose="020F0502020204030204" pitchFamily="34" charset="0"/>
                <a:cs typeface="Times New Roman" panose="02020603050405020304" pitchFamily="18" charset="0"/>
              </a:rPr>
              <a:t>https://www.edu.ro/PROF</a:t>
            </a:r>
          </a:p>
          <a:p>
            <a:pPr algn="just">
              <a:lnSpc>
                <a:spcPct val="150000"/>
              </a:lnSpc>
              <a:spcBef>
                <a:spcPts val="0"/>
              </a:spcBef>
              <a:spcAft>
                <a:spcPts val="0"/>
              </a:spcAft>
              <a:buFontTx/>
              <a:buChar char="-"/>
            </a:pPr>
            <a:r>
              <a:rPr lang="ro-RO" sz="1800" dirty="0">
                <a:solidFill>
                  <a:srgbClr val="002060"/>
                </a:solidFill>
                <a:ea typeface="Calibri" panose="020F0502020204030204" pitchFamily="34" charset="0"/>
                <a:cs typeface="Times New Roman" panose="02020603050405020304" pitchFamily="18" charset="0"/>
              </a:rPr>
              <a:t>t</a:t>
            </a:r>
            <a:r>
              <a:rPr lang="en-US" sz="1800" dirty="0">
                <a:solidFill>
                  <a:srgbClr val="002060"/>
                </a:solidFill>
                <a:effectLst/>
                <a:ea typeface="Calibri" panose="020F0502020204030204" pitchFamily="34" charset="0"/>
                <a:cs typeface="Times New Roman" panose="02020603050405020304" pitchFamily="18" charset="0"/>
              </a:rPr>
              <a:t>he practical part of initial training, as well as in-service teacher training, as professional development, is carried out through </a:t>
            </a:r>
            <a:r>
              <a:rPr lang="en-US" sz="1800" b="1" dirty="0">
                <a:solidFill>
                  <a:srgbClr val="002060"/>
                </a:solidFill>
                <a:effectLst/>
                <a:ea typeface="Calibri" panose="020F0502020204030204" pitchFamily="34" charset="0"/>
                <a:cs typeface="Times New Roman" panose="02020603050405020304" pitchFamily="18" charset="0"/>
              </a:rPr>
              <a:t>pedagogical practice bases</a:t>
            </a:r>
            <a:r>
              <a:rPr lang="en-US" sz="1800" dirty="0">
                <a:solidFill>
                  <a:srgbClr val="002060"/>
                </a:solidFill>
                <a:effectLst/>
                <a:ea typeface="Calibri" panose="020F0502020204030204" pitchFamily="34" charset="0"/>
                <a:cs typeface="Times New Roman" panose="02020603050405020304" pitchFamily="18" charset="0"/>
              </a:rPr>
              <a:t> (PPB), which are school consortia bringing together, under the coordination of a school of application, various types of educational establishments</a:t>
            </a:r>
            <a:endParaRPr lang="ro-RO" sz="1800" dirty="0">
              <a:solidFill>
                <a:srgbClr val="002060"/>
              </a:solidFill>
              <a:effectLst/>
              <a:ea typeface="Calibri" panose="020F0502020204030204" pitchFamily="34" charset="0"/>
              <a:cs typeface="Times New Roman" panose="02020603050405020304" pitchFamily="18" charset="0"/>
            </a:endParaRPr>
          </a:p>
          <a:p>
            <a:pPr algn="just">
              <a:lnSpc>
                <a:spcPct val="150000"/>
              </a:lnSpc>
              <a:spcAft>
                <a:spcPts val="800"/>
              </a:spcAft>
              <a:buFontTx/>
              <a:buChar char="-"/>
            </a:pPr>
            <a:endParaRPr lang="ro-RO" sz="2100" b="1" dirty="0">
              <a:solidFill>
                <a:srgbClr val="6600CC"/>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buNone/>
            </a:pPr>
            <a:endParaRPr lang="ro-RO" sz="2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63881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78987"/>
            <a:ext cx="9108503" cy="368517"/>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r>
              <a:rPr lang="pl-PL" sz="2000" b="1" dirty="0">
                <a:solidFill>
                  <a:srgbClr val="800080"/>
                </a:solidFill>
              </a:rPr>
              <a:t>1. Contextul înființării Laboratorului mentoral (LM)</a:t>
            </a:r>
            <a:br>
              <a:rPr lang="pl-PL" sz="2000" b="1" dirty="0">
                <a:solidFill>
                  <a:srgbClr val="800080"/>
                </a:solidFill>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0" y="548680"/>
            <a:ext cx="9144000" cy="6309320"/>
          </a:xfrm>
        </p:spPr>
        <p:txBody>
          <a:bodyPr/>
          <a:lstStyle/>
          <a:p>
            <a:pPr marL="0" indent="0" algn="just">
              <a:lnSpc>
                <a:spcPct val="150000"/>
              </a:lnSpc>
              <a:spcAft>
                <a:spcPts val="800"/>
              </a:spcAft>
              <a:buNone/>
            </a:pPr>
            <a:r>
              <a:rPr lang="en-US" sz="1800" b="1" dirty="0">
                <a:solidFill>
                  <a:srgbClr val="6600CC"/>
                </a:solidFill>
                <a:effectLst/>
                <a:ea typeface="Calibri" panose="020F0502020204030204" pitchFamily="34" charset="0"/>
                <a:cs typeface="Times New Roman" panose="02020603050405020304" pitchFamily="18" charset="0"/>
              </a:rPr>
              <a:t>The project "Professionalization of the teaching career - PROF":</a:t>
            </a:r>
          </a:p>
          <a:p>
            <a:pPr algn="just">
              <a:lnSpc>
                <a:spcPct val="150000"/>
              </a:lnSpc>
              <a:spcBef>
                <a:spcPts val="0"/>
              </a:spcBef>
              <a:spcAft>
                <a:spcPts val="0"/>
              </a:spcAft>
              <a:buFontTx/>
              <a:buChar char="-"/>
            </a:pPr>
            <a:r>
              <a:rPr lang="ro-RO" sz="1800" b="1" dirty="0">
                <a:solidFill>
                  <a:srgbClr val="002060"/>
                </a:solidFill>
                <a:ea typeface="Calibri" panose="020F0502020204030204" pitchFamily="34" charset="0"/>
                <a:cs typeface="Times New Roman" panose="02020603050405020304" pitchFamily="18" charset="0"/>
              </a:rPr>
              <a:t>the general </a:t>
            </a:r>
            <a:r>
              <a:rPr lang="ro-RO" sz="1800" b="1" dirty="0" err="1">
                <a:solidFill>
                  <a:srgbClr val="002060"/>
                </a:solidFill>
                <a:ea typeface="Calibri" panose="020F0502020204030204" pitchFamily="34" charset="0"/>
                <a:cs typeface="Times New Roman" panose="02020603050405020304" pitchFamily="18" charset="0"/>
              </a:rPr>
              <a:t>objective</a:t>
            </a:r>
            <a:r>
              <a:rPr lang="ro-RO" sz="1800" b="1" dirty="0">
                <a:solidFill>
                  <a:srgbClr val="002060"/>
                </a:solidFill>
                <a:ea typeface="Calibri" panose="020F0502020204030204" pitchFamily="34" charset="0"/>
                <a:cs typeface="Times New Roman" panose="02020603050405020304" pitchFamily="18" charset="0"/>
              </a:rPr>
              <a:t> </a:t>
            </a:r>
            <a:r>
              <a:rPr lang="ro-RO" sz="1800" dirty="0">
                <a:solidFill>
                  <a:srgbClr val="002060"/>
                </a:solidFill>
                <a:ea typeface="Calibri" panose="020F0502020204030204" pitchFamily="34" charset="0"/>
                <a:cs typeface="Times New Roman" panose="02020603050405020304" pitchFamily="18" charset="0"/>
              </a:rPr>
              <a:t>is to </a:t>
            </a:r>
            <a:r>
              <a:rPr lang="ro-RO" sz="1800" dirty="0" err="1">
                <a:solidFill>
                  <a:srgbClr val="002060"/>
                </a:solidFill>
                <a:ea typeface="Calibri" panose="020F0502020204030204" pitchFamily="34" charset="0"/>
                <a:cs typeface="Times New Roman" panose="02020603050405020304" pitchFamily="18" charset="0"/>
              </a:rPr>
              <a:t>ensure</a:t>
            </a:r>
            <a:r>
              <a:rPr lang="ro-RO" sz="1800" dirty="0">
                <a:solidFill>
                  <a:srgbClr val="002060"/>
                </a:solidFill>
                <a:ea typeface="Calibri" panose="020F0502020204030204" pitchFamily="34" charset="0"/>
                <a:cs typeface="Times New Roman" panose="02020603050405020304" pitchFamily="18" charset="0"/>
              </a:rPr>
              <a:t> </a:t>
            </a:r>
            <a:r>
              <a:rPr lang="ro-RO" sz="1800" dirty="0" err="1">
                <a:solidFill>
                  <a:srgbClr val="002060"/>
                </a:solidFill>
                <a:ea typeface="Calibri" panose="020F0502020204030204" pitchFamily="34" charset="0"/>
                <a:cs typeface="Times New Roman" panose="02020603050405020304" pitchFamily="18" charset="0"/>
              </a:rPr>
              <a:t>professional</a:t>
            </a:r>
            <a:r>
              <a:rPr lang="ro-RO" sz="1800" dirty="0">
                <a:solidFill>
                  <a:srgbClr val="002060"/>
                </a:solidFill>
                <a:ea typeface="Calibri" panose="020F0502020204030204" pitchFamily="34" charset="0"/>
                <a:cs typeface="Times New Roman" panose="02020603050405020304" pitchFamily="18" charset="0"/>
              </a:rPr>
              <a:t> </a:t>
            </a:r>
            <a:r>
              <a:rPr lang="ro-RO" sz="1800" dirty="0" err="1">
                <a:solidFill>
                  <a:srgbClr val="002060"/>
                </a:solidFill>
                <a:ea typeface="Calibri" panose="020F0502020204030204" pitchFamily="34" charset="0"/>
                <a:cs typeface="Times New Roman" panose="02020603050405020304" pitchFamily="18" charset="0"/>
              </a:rPr>
              <a:t>mentoring</a:t>
            </a:r>
            <a:r>
              <a:rPr lang="ro-RO" sz="1800" dirty="0">
                <a:solidFill>
                  <a:srgbClr val="002060"/>
                </a:solidFill>
                <a:ea typeface="Calibri" panose="020F0502020204030204" pitchFamily="34" charset="0"/>
                <a:cs typeface="Times New Roman" panose="02020603050405020304" pitchFamily="18" charset="0"/>
              </a:rPr>
              <a:t> </a:t>
            </a:r>
            <a:r>
              <a:rPr lang="ro-RO" sz="1800" dirty="0" err="1">
                <a:solidFill>
                  <a:srgbClr val="002060"/>
                </a:solidFill>
                <a:ea typeface="Calibri" panose="020F0502020204030204" pitchFamily="34" charset="0"/>
                <a:cs typeface="Times New Roman" panose="02020603050405020304" pitchFamily="18" charset="0"/>
              </a:rPr>
              <a:t>throughout</a:t>
            </a:r>
            <a:r>
              <a:rPr lang="ro-RO" sz="1800" dirty="0">
                <a:solidFill>
                  <a:srgbClr val="002060"/>
                </a:solidFill>
                <a:ea typeface="Calibri" panose="020F0502020204030204" pitchFamily="34" charset="0"/>
                <a:cs typeface="Times New Roman" panose="02020603050405020304" pitchFamily="18" charset="0"/>
              </a:rPr>
              <a:t> the </a:t>
            </a:r>
            <a:r>
              <a:rPr lang="ro-RO" sz="1800" dirty="0" err="1">
                <a:solidFill>
                  <a:srgbClr val="002060"/>
                </a:solidFill>
                <a:ea typeface="Calibri" panose="020F0502020204030204" pitchFamily="34" charset="0"/>
                <a:cs typeface="Times New Roman" panose="02020603050405020304" pitchFamily="18" charset="0"/>
              </a:rPr>
              <a:t>entire</a:t>
            </a:r>
            <a:r>
              <a:rPr lang="ro-RO" sz="1800" dirty="0">
                <a:solidFill>
                  <a:srgbClr val="002060"/>
                </a:solidFill>
                <a:ea typeface="Calibri" panose="020F0502020204030204" pitchFamily="34" charset="0"/>
                <a:cs typeface="Times New Roman" panose="02020603050405020304" pitchFamily="18" charset="0"/>
              </a:rPr>
              <a:t> </a:t>
            </a:r>
            <a:r>
              <a:rPr lang="ro-RO" sz="1800" dirty="0" err="1">
                <a:solidFill>
                  <a:srgbClr val="002060"/>
                </a:solidFill>
                <a:ea typeface="Calibri" panose="020F0502020204030204" pitchFamily="34" charset="0"/>
                <a:cs typeface="Times New Roman" panose="02020603050405020304" pitchFamily="18" charset="0"/>
              </a:rPr>
              <a:t>teaching</a:t>
            </a:r>
            <a:r>
              <a:rPr lang="ro-RO" sz="1800" dirty="0">
                <a:solidFill>
                  <a:srgbClr val="002060"/>
                </a:solidFill>
                <a:ea typeface="Calibri" panose="020F0502020204030204" pitchFamily="34" charset="0"/>
                <a:cs typeface="Times New Roman" panose="02020603050405020304" pitchFamily="18" charset="0"/>
              </a:rPr>
              <a:t> </a:t>
            </a:r>
            <a:r>
              <a:rPr lang="ro-RO" sz="1800" dirty="0" err="1">
                <a:solidFill>
                  <a:srgbClr val="002060"/>
                </a:solidFill>
                <a:ea typeface="Calibri" panose="020F0502020204030204" pitchFamily="34" charset="0"/>
                <a:cs typeface="Times New Roman" panose="02020603050405020304" pitchFamily="18" charset="0"/>
              </a:rPr>
              <a:t>career</a:t>
            </a:r>
            <a:r>
              <a:rPr lang="ro-RO" sz="1800" dirty="0">
                <a:solidFill>
                  <a:srgbClr val="002060"/>
                </a:solidFill>
                <a:ea typeface="Calibri" panose="020F0502020204030204" pitchFamily="34" charset="0"/>
                <a:cs typeface="Times New Roman" panose="02020603050405020304" pitchFamily="18" charset="0"/>
              </a:rPr>
              <a:t>, in the pre-</a:t>
            </a:r>
            <a:r>
              <a:rPr lang="ro-RO" sz="1800" dirty="0" err="1">
                <a:solidFill>
                  <a:srgbClr val="002060"/>
                </a:solidFill>
                <a:ea typeface="Calibri" panose="020F0502020204030204" pitchFamily="34" charset="0"/>
                <a:cs typeface="Times New Roman" panose="02020603050405020304" pitchFamily="18" charset="0"/>
              </a:rPr>
              <a:t>university</a:t>
            </a:r>
            <a:r>
              <a:rPr lang="ro-RO" sz="1800" dirty="0">
                <a:solidFill>
                  <a:srgbClr val="002060"/>
                </a:solidFill>
                <a:ea typeface="Calibri" panose="020F0502020204030204" pitchFamily="34" charset="0"/>
                <a:cs typeface="Times New Roman" panose="02020603050405020304" pitchFamily="18" charset="0"/>
              </a:rPr>
              <a:t> education </a:t>
            </a:r>
            <a:r>
              <a:rPr lang="ro-RO" sz="1800" dirty="0" err="1">
                <a:solidFill>
                  <a:srgbClr val="002060"/>
                </a:solidFill>
                <a:ea typeface="Calibri" panose="020F0502020204030204" pitchFamily="34" charset="0"/>
                <a:cs typeface="Times New Roman" panose="02020603050405020304" pitchFamily="18" charset="0"/>
              </a:rPr>
              <a:t>system</a:t>
            </a:r>
            <a:endParaRPr lang="ro-RO" sz="1800" dirty="0">
              <a:solidFill>
                <a:srgbClr val="002060"/>
              </a:solidFill>
              <a:effectLst/>
              <a:ea typeface="Calibri" panose="020F0502020204030204" pitchFamily="34" charset="0"/>
              <a:cs typeface="Times New Roman" panose="02020603050405020304" pitchFamily="18" charset="0"/>
            </a:endParaRPr>
          </a:p>
          <a:p>
            <a:pPr algn="just">
              <a:lnSpc>
                <a:spcPct val="150000"/>
              </a:lnSpc>
              <a:spcBef>
                <a:spcPts val="0"/>
              </a:spcBef>
              <a:spcAft>
                <a:spcPts val="0"/>
              </a:spcAft>
              <a:buFontTx/>
              <a:buChar char="-"/>
            </a:pPr>
            <a:endParaRPr lang="ro-RO" sz="1800" dirty="0">
              <a:solidFill>
                <a:srgbClr val="002060"/>
              </a:solidFill>
              <a:effectLst/>
              <a:ea typeface="Calibri" panose="020F0502020204030204" pitchFamily="34" charset="0"/>
              <a:cs typeface="Times New Roman" panose="02020603050405020304" pitchFamily="18" charset="0"/>
            </a:endParaRPr>
          </a:p>
          <a:p>
            <a:pPr algn="just">
              <a:lnSpc>
                <a:spcPct val="150000"/>
              </a:lnSpc>
              <a:spcBef>
                <a:spcPts val="0"/>
              </a:spcBef>
              <a:spcAft>
                <a:spcPts val="0"/>
              </a:spcAft>
              <a:buFontTx/>
              <a:buChar char="-"/>
            </a:pPr>
            <a:r>
              <a:rPr lang="ro-RO" sz="1800" b="1" dirty="0">
                <a:solidFill>
                  <a:srgbClr val="002060"/>
                </a:solidFill>
                <a:ea typeface="Calibri" panose="020F0502020204030204" pitchFamily="34" charset="0"/>
                <a:cs typeface="Times New Roman" panose="02020603050405020304" pitchFamily="18" charset="0"/>
              </a:rPr>
              <a:t>t</a:t>
            </a:r>
            <a:r>
              <a:rPr lang="ro-RO" sz="1800" b="1" dirty="0">
                <a:solidFill>
                  <a:srgbClr val="002060"/>
                </a:solidFill>
                <a:effectLst/>
                <a:ea typeface="Calibri" panose="020F0502020204030204" pitchFamily="34" charset="0"/>
                <a:cs typeface="Times New Roman" panose="02020603050405020304" pitchFamily="18" charset="0"/>
              </a:rPr>
              <a:t>he major </a:t>
            </a:r>
            <a:r>
              <a:rPr lang="ro-RO" sz="1800" b="1" dirty="0" err="1">
                <a:solidFill>
                  <a:srgbClr val="002060"/>
                </a:solidFill>
                <a:effectLst/>
                <a:ea typeface="Calibri" panose="020F0502020204030204" pitchFamily="34" charset="0"/>
                <a:cs typeface="Times New Roman" panose="02020603050405020304" pitchFamily="18" charset="0"/>
              </a:rPr>
              <a:t>outcome</a:t>
            </a:r>
            <a:r>
              <a:rPr lang="ro-RO" sz="1800" b="1" dirty="0">
                <a:solidFill>
                  <a:srgbClr val="002060"/>
                </a:solidFill>
                <a:effectLst/>
                <a:ea typeface="Calibri" panose="020F0502020204030204" pitchFamily="34" charset="0"/>
                <a:cs typeface="Times New Roman" panose="02020603050405020304" pitchFamily="18" charset="0"/>
              </a:rPr>
              <a:t>  </a:t>
            </a:r>
            <a:r>
              <a:rPr lang="ro-RO" sz="1800" dirty="0">
                <a:solidFill>
                  <a:srgbClr val="002060"/>
                </a:solidFill>
                <a:effectLst/>
                <a:ea typeface="Calibri" panose="020F0502020204030204" pitchFamily="34" charset="0"/>
                <a:cs typeface="Times New Roman" panose="02020603050405020304" pitchFamily="18" charset="0"/>
              </a:rPr>
              <a:t>is </a:t>
            </a:r>
            <a:r>
              <a:rPr lang="en-US" sz="1800" dirty="0">
                <a:solidFill>
                  <a:srgbClr val="002060"/>
                </a:solidFill>
                <a:effectLst/>
                <a:ea typeface="Calibri" panose="020F0502020204030204" pitchFamily="34" charset="0"/>
                <a:cs typeface="Times New Roman" panose="02020603050405020304" pitchFamily="18" charset="0"/>
              </a:rPr>
              <a:t>"the elaboration and development of an institutional framework appropriate to the current mechanisms and standards for teacher education and development, in line with the recommendations and guidelines developed by the European Commission, in the field of teacher career/teacher education (...)". </a:t>
            </a:r>
            <a:r>
              <a:rPr lang="ro-RO" sz="1800" dirty="0">
                <a:solidFill>
                  <a:srgbClr val="002060"/>
                </a:solidFill>
                <a:effectLst/>
                <a:ea typeface="Calibri" panose="020F0502020204030204" pitchFamily="34" charset="0"/>
                <a:cs typeface="Times New Roman" panose="02020603050405020304" pitchFamily="18" charset="0"/>
                <a:hlinkClick r:id="rId2"/>
              </a:rPr>
              <a:t>https://www.edu.ro/PROF</a:t>
            </a:r>
            <a:endParaRPr lang="ro-RO" sz="1800" dirty="0">
              <a:solidFill>
                <a:srgbClr val="002060"/>
              </a:solidFill>
              <a:effectLst/>
              <a:ea typeface="Calibri" panose="020F0502020204030204" pitchFamily="34" charset="0"/>
              <a:cs typeface="Times New Roman" panose="02020603050405020304" pitchFamily="18" charset="0"/>
            </a:endParaRPr>
          </a:p>
          <a:p>
            <a:pPr algn="just">
              <a:lnSpc>
                <a:spcPct val="150000"/>
              </a:lnSpc>
              <a:spcBef>
                <a:spcPts val="0"/>
              </a:spcBef>
              <a:spcAft>
                <a:spcPts val="0"/>
              </a:spcAft>
              <a:buFontTx/>
              <a:buChar char="-"/>
            </a:pPr>
            <a:endParaRPr lang="ro-RO" sz="1800" dirty="0">
              <a:solidFill>
                <a:srgbClr val="002060"/>
              </a:solidFill>
              <a:effectLst/>
              <a:ea typeface="Calibri" panose="020F0502020204030204" pitchFamily="34" charset="0"/>
              <a:cs typeface="Times New Roman" panose="02020603050405020304" pitchFamily="18" charset="0"/>
            </a:endParaRPr>
          </a:p>
          <a:p>
            <a:pPr algn="just">
              <a:lnSpc>
                <a:spcPct val="150000"/>
              </a:lnSpc>
              <a:spcBef>
                <a:spcPts val="0"/>
              </a:spcBef>
              <a:spcAft>
                <a:spcPts val="0"/>
              </a:spcAft>
              <a:buFontTx/>
              <a:buChar char="-"/>
            </a:pPr>
            <a:r>
              <a:rPr lang="ro-RO" sz="1800" b="1" dirty="0">
                <a:solidFill>
                  <a:srgbClr val="002060"/>
                </a:solidFill>
                <a:ea typeface="Calibri" panose="020F0502020204030204" pitchFamily="34" charset="0"/>
                <a:cs typeface="Times New Roman" panose="02020603050405020304" pitchFamily="18" charset="0"/>
              </a:rPr>
              <a:t>the </a:t>
            </a:r>
            <a:r>
              <a:rPr lang="ro-RO" sz="1800" b="1" dirty="0" err="1">
                <a:solidFill>
                  <a:srgbClr val="002060"/>
                </a:solidFill>
                <a:ea typeface="Calibri" panose="020F0502020204030204" pitchFamily="34" charset="0"/>
                <a:cs typeface="Times New Roman" panose="02020603050405020304" pitchFamily="18" charset="0"/>
              </a:rPr>
              <a:t>sustainability</a:t>
            </a:r>
            <a:r>
              <a:rPr lang="ro-RO" sz="1800" b="1" dirty="0">
                <a:solidFill>
                  <a:srgbClr val="002060"/>
                </a:solidFill>
                <a:ea typeface="Calibri" panose="020F0502020204030204" pitchFamily="34" charset="0"/>
                <a:cs typeface="Times New Roman" panose="02020603050405020304" pitchFamily="18" charset="0"/>
              </a:rPr>
              <a:t> of the </a:t>
            </a:r>
            <a:r>
              <a:rPr lang="ro-RO" sz="1800" b="1" dirty="0" err="1">
                <a:solidFill>
                  <a:srgbClr val="002060"/>
                </a:solidFill>
                <a:ea typeface="Calibri" panose="020F0502020204030204" pitchFamily="34" charset="0"/>
                <a:cs typeface="Times New Roman" panose="02020603050405020304" pitchFamily="18" charset="0"/>
              </a:rPr>
              <a:t>project</a:t>
            </a:r>
            <a:r>
              <a:rPr lang="ro-RO" sz="1800" b="1" dirty="0">
                <a:solidFill>
                  <a:srgbClr val="002060"/>
                </a:solidFill>
                <a:ea typeface="Calibri" panose="020F0502020204030204" pitchFamily="34" charset="0"/>
                <a:cs typeface="Times New Roman" panose="02020603050405020304" pitchFamily="18" charset="0"/>
              </a:rPr>
              <a:t> </a:t>
            </a:r>
            <a:r>
              <a:rPr lang="ro-RO" sz="1800" dirty="0">
                <a:solidFill>
                  <a:srgbClr val="002060"/>
                </a:solidFill>
                <a:ea typeface="Calibri" panose="020F0502020204030204" pitchFamily="34" charset="0"/>
                <a:cs typeface="Times New Roman" panose="02020603050405020304" pitchFamily="18" charset="0"/>
              </a:rPr>
              <a:t>–</a:t>
            </a:r>
            <a:r>
              <a:rPr lang="ro-RO" sz="1800" dirty="0">
                <a:solidFill>
                  <a:srgbClr val="002060"/>
                </a:solidFill>
                <a:effectLst/>
                <a:ea typeface="Calibri" panose="020F0502020204030204" pitchFamily="34" charset="0"/>
                <a:cs typeface="Times New Roman" panose="02020603050405020304" pitchFamily="18" charset="0"/>
              </a:rPr>
              <a:t> </a:t>
            </a:r>
            <a:r>
              <a:rPr lang="ro-RO" sz="1800" dirty="0" err="1">
                <a:solidFill>
                  <a:srgbClr val="002060"/>
                </a:solidFill>
                <a:effectLst/>
                <a:ea typeface="Calibri" panose="020F0502020204030204" pitchFamily="34" charset="0"/>
                <a:cs typeface="Times New Roman" panose="02020603050405020304" pitchFamily="18" charset="0"/>
              </a:rPr>
              <a:t>through</a:t>
            </a:r>
            <a:r>
              <a:rPr lang="ro-RO" sz="1800" dirty="0">
                <a:solidFill>
                  <a:srgbClr val="002060"/>
                </a:solidFill>
                <a:effectLst/>
                <a:ea typeface="Calibri" panose="020F0502020204030204" pitchFamily="34" charset="0"/>
                <a:cs typeface="Times New Roman" panose="02020603050405020304" pitchFamily="18" charset="0"/>
              </a:rPr>
              <a:t> prin Mentor </a:t>
            </a:r>
            <a:r>
              <a:rPr lang="ro-RO" sz="1800" dirty="0" err="1">
                <a:solidFill>
                  <a:srgbClr val="002060"/>
                </a:solidFill>
                <a:effectLst/>
                <a:ea typeface="Calibri" panose="020F0502020204030204" pitchFamily="34" charset="0"/>
                <a:cs typeface="Times New Roman" panose="02020603050405020304" pitchFamily="18" charset="0"/>
              </a:rPr>
              <a:t>Lab</a:t>
            </a:r>
            <a:r>
              <a:rPr lang="ro-RO" sz="1800" dirty="0">
                <a:solidFill>
                  <a:srgbClr val="002060"/>
                </a:solidFill>
                <a:effectLst/>
                <a:ea typeface="Calibri" panose="020F0502020204030204" pitchFamily="34" charset="0"/>
                <a:cs typeface="Times New Roman" panose="02020603050405020304" pitchFamily="18" charset="0"/>
              </a:rPr>
              <a:t> (LM) - </a:t>
            </a:r>
            <a:r>
              <a:rPr lang="en-US" sz="1800" dirty="0">
                <a:solidFill>
                  <a:srgbClr val="002060"/>
                </a:solidFill>
                <a:effectLst/>
                <a:ea typeface="Calibri" panose="020F0502020204030204" pitchFamily="34" charset="0"/>
                <a:cs typeface="Times New Roman" panose="02020603050405020304" pitchFamily="18" charset="0"/>
              </a:rPr>
              <a:t>theoretical and practical-applicative educational researches aiming to improve the quality of the educational process in Romania</a:t>
            </a:r>
            <a:endParaRPr lang="ro-RO" sz="2100" b="1" dirty="0">
              <a:solidFill>
                <a:srgbClr val="6600CC"/>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buNone/>
            </a:pPr>
            <a:endParaRPr lang="ro-RO" sz="2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6713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260648"/>
            <a:ext cx="9108503" cy="360040"/>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br>
              <a:rPr lang="ro-RO" sz="2000" b="1" dirty="0">
                <a:solidFill>
                  <a:srgbClr val="002060"/>
                </a:solidFill>
              </a:rPr>
            </a:br>
            <a:r>
              <a:rPr lang="pl-PL" sz="2000" b="1" dirty="0">
                <a:solidFill>
                  <a:srgbClr val="800080"/>
                </a:solidFill>
              </a:rPr>
              <a:t>2. </a:t>
            </a:r>
            <a:r>
              <a:rPr lang="en-US" sz="2000" b="1" dirty="0">
                <a:solidFill>
                  <a:srgbClr val="800080"/>
                </a:solidFill>
              </a:rPr>
              <a:t>What is the Mentor Lab?</a:t>
            </a:r>
            <a:br>
              <a:rPr lang="pl-PL" sz="2000" b="1" dirty="0">
                <a:solidFill>
                  <a:srgbClr val="800080"/>
                </a:solidFill>
              </a:rPr>
            </a:br>
            <a:br>
              <a:rPr lang="pl-PL" sz="2000" b="1" dirty="0">
                <a:solidFill>
                  <a:srgbClr val="800080"/>
                </a:solidFill>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0" y="548680"/>
            <a:ext cx="9144000" cy="6309320"/>
          </a:xfrm>
        </p:spPr>
        <p:txBody>
          <a:bodyPr/>
          <a:lstStyle/>
          <a:p>
            <a:pPr algn="just">
              <a:lnSpc>
                <a:spcPct val="150000"/>
              </a:lnSpc>
              <a:spcBef>
                <a:spcPts val="0"/>
              </a:spcBef>
              <a:spcAft>
                <a:spcPts val="0"/>
              </a:spcAft>
              <a:buFontTx/>
              <a:buChar char="-"/>
            </a:pPr>
            <a:r>
              <a:rPr lang="en-US" sz="2200" dirty="0">
                <a:solidFill>
                  <a:srgbClr val="002060"/>
                </a:solidFill>
                <a:effectLst/>
                <a:ea typeface="Calibri" panose="020F0502020204030204" pitchFamily="34" charset="0"/>
                <a:cs typeface="Times New Roman" panose="02020603050405020304" pitchFamily="18" charset="0"/>
              </a:rPr>
              <a:t>an </a:t>
            </a:r>
            <a:r>
              <a:rPr lang="en-US" sz="2200" b="1" dirty="0">
                <a:solidFill>
                  <a:srgbClr val="002060"/>
                </a:solidFill>
                <a:effectLst/>
                <a:ea typeface="Calibri" panose="020F0502020204030204" pitchFamily="34" charset="0"/>
                <a:cs typeface="Times New Roman" panose="02020603050405020304" pitchFamily="18" charset="0"/>
              </a:rPr>
              <a:t>institutional structure </a:t>
            </a:r>
            <a:r>
              <a:rPr lang="en-US" sz="2200" dirty="0">
                <a:solidFill>
                  <a:srgbClr val="002060"/>
                </a:solidFill>
                <a:effectLst/>
                <a:ea typeface="Calibri" panose="020F0502020204030204" pitchFamily="34" charset="0"/>
                <a:cs typeface="Times New Roman" panose="02020603050405020304" pitchFamily="18" charset="0"/>
              </a:rPr>
              <a:t>within the Centre for Research and Psycho-pedagogical Analysis of the Department for Teacher Training of "Lucian Blaga" University of Sibiu</a:t>
            </a:r>
            <a:endParaRPr lang="ro-RO" sz="2200" dirty="0">
              <a:solidFill>
                <a:srgbClr val="002060"/>
              </a:solidFill>
              <a:effectLst/>
              <a:ea typeface="Calibri" panose="020F0502020204030204" pitchFamily="34" charset="0"/>
              <a:cs typeface="Times New Roman" panose="02020603050405020304" pitchFamily="18" charset="0"/>
            </a:endParaRPr>
          </a:p>
          <a:p>
            <a:pPr algn="just">
              <a:lnSpc>
                <a:spcPct val="150000"/>
              </a:lnSpc>
              <a:spcBef>
                <a:spcPts val="0"/>
              </a:spcBef>
              <a:spcAft>
                <a:spcPts val="0"/>
              </a:spcAft>
              <a:buFontTx/>
              <a:buChar char="-"/>
            </a:pPr>
            <a:r>
              <a:rPr lang="ro-RO" sz="2200" b="1" dirty="0" err="1">
                <a:solidFill>
                  <a:srgbClr val="002060"/>
                </a:solidFill>
                <a:ea typeface="Calibri" panose="020F0502020204030204" pitchFamily="34" charset="0"/>
                <a:cs typeface="Times New Roman" panose="02020603050405020304" pitchFamily="18" charset="0"/>
              </a:rPr>
              <a:t>foundation</a:t>
            </a:r>
            <a:r>
              <a:rPr lang="ro-RO" sz="2200" dirty="0">
                <a:solidFill>
                  <a:srgbClr val="002060"/>
                </a:solidFill>
                <a:ea typeface="Calibri" panose="020F0502020204030204" pitchFamily="34" charset="0"/>
                <a:cs typeface="Times New Roman" panose="02020603050405020304" pitchFamily="18" charset="0"/>
              </a:rPr>
              <a:t>: March 2023</a:t>
            </a:r>
          </a:p>
          <a:p>
            <a:pPr algn="just">
              <a:lnSpc>
                <a:spcPct val="150000"/>
              </a:lnSpc>
              <a:spcBef>
                <a:spcPts val="0"/>
              </a:spcBef>
              <a:spcAft>
                <a:spcPts val="0"/>
              </a:spcAft>
              <a:buFontTx/>
              <a:buChar char="-"/>
            </a:pPr>
            <a:r>
              <a:rPr lang="ro-RO" sz="2200" b="1" dirty="0">
                <a:solidFill>
                  <a:srgbClr val="002060"/>
                </a:solidFill>
                <a:ea typeface="Calibri" panose="020F0502020204030204" pitchFamily="34" charset="0"/>
                <a:cs typeface="Times New Roman" panose="02020603050405020304" pitchFamily="18" charset="0"/>
              </a:rPr>
              <a:t>the </a:t>
            </a:r>
            <a:r>
              <a:rPr lang="ro-RO" sz="2200" b="1" dirty="0" err="1">
                <a:solidFill>
                  <a:srgbClr val="002060"/>
                </a:solidFill>
                <a:ea typeface="Calibri" panose="020F0502020204030204" pitchFamily="34" charset="0"/>
                <a:cs typeface="Times New Roman" panose="02020603050405020304" pitchFamily="18" charset="0"/>
              </a:rPr>
              <a:t>reason</a:t>
            </a:r>
            <a:r>
              <a:rPr lang="ro-RO" sz="2200" b="1" dirty="0">
                <a:solidFill>
                  <a:srgbClr val="002060"/>
                </a:solidFill>
                <a:ea typeface="Calibri" panose="020F0502020204030204" pitchFamily="34" charset="0"/>
                <a:cs typeface="Times New Roman" panose="02020603050405020304" pitchFamily="18" charset="0"/>
              </a:rPr>
              <a:t> for </a:t>
            </a:r>
            <a:r>
              <a:rPr lang="ro-RO" sz="2200" b="1" dirty="0" err="1">
                <a:solidFill>
                  <a:srgbClr val="002060"/>
                </a:solidFill>
                <a:ea typeface="Calibri" panose="020F0502020204030204" pitchFamily="34" charset="0"/>
                <a:cs typeface="Times New Roman" panose="02020603050405020304" pitchFamily="18" charset="0"/>
              </a:rPr>
              <a:t>foundation</a:t>
            </a:r>
            <a:r>
              <a:rPr lang="ro-RO" sz="2200" dirty="0">
                <a:solidFill>
                  <a:srgbClr val="002060"/>
                </a:solidFill>
                <a:ea typeface="Calibri" panose="020F0502020204030204" pitchFamily="34" charset="0"/>
                <a:cs typeface="Times New Roman" panose="02020603050405020304" pitchFamily="18" charset="0"/>
              </a:rPr>
              <a:t>: </a:t>
            </a:r>
            <a:r>
              <a:rPr lang="en-US" sz="2200" dirty="0">
                <a:solidFill>
                  <a:srgbClr val="002060"/>
                </a:solidFill>
                <a:ea typeface="Calibri" panose="020F0502020204030204" pitchFamily="34" charset="0"/>
                <a:cs typeface="Times New Roman" panose="02020603050405020304" pitchFamily="18" charset="0"/>
              </a:rPr>
              <a:t>to support the professional, personal and social development of Romanian teachers through (e-)</a:t>
            </a:r>
            <a:r>
              <a:rPr lang="en-US" sz="2200" dirty="0" err="1">
                <a:solidFill>
                  <a:srgbClr val="002060"/>
                </a:solidFill>
                <a:ea typeface="Calibri" panose="020F0502020204030204" pitchFamily="34" charset="0"/>
                <a:cs typeface="Times New Roman" panose="02020603050405020304" pitchFamily="18" charset="0"/>
              </a:rPr>
              <a:t>mentorin</a:t>
            </a:r>
            <a:r>
              <a:rPr lang="ro-RO" sz="2200" dirty="0">
                <a:solidFill>
                  <a:srgbClr val="002060"/>
                </a:solidFill>
                <a:ea typeface="Calibri" panose="020F0502020204030204" pitchFamily="34" charset="0"/>
                <a:cs typeface="Times New Roman" panose="02020603050405020304" pitchFamily="18" charset="0"/>
              </a:rPr>
              <a:t>g</a:t>
            </a:r>
          </a:p>
          <a:p>
            <a:pPr algn="just">
              <a:lnSpc>
                <a:spcPct val="150000"/>
              </a:lnSpc>
              <a:spcBef>
                <a:spcPts val="0"/>
              </a:spcBef>
              <a:spcAft>
                <a:spcPts val="0"/>
              </a:spcAft>
              <a:buFontTx/>
              <a:buChar char="-"/>
            </a:pPr>
            <a:r>
              <a:rPr lang="ro-RO" sz="2200" b="1" dirty="0">
                <a:solidFill>
                  <a:srgbClr val="002060"/>
                </a:solidFill>
                <a:ea typeface="Calibri" panose="020F0502020204030204" pitchFamily="34" charset="0"/>
                <a:cs typeface="Times New Roman" panose="02020603050405020304" pitchFamily="18" charset="0"/>
              </a:rPr>
              <a:t>the </a:t>
            </a:r>
            <a:r>
              <a:rPr lang="ro-RO" sz="2200" b="1" dirty="0" err="1">
                <a:solidFill>
                  <a:srgbClr val="002060"/>
                </a:solidFill>
                <a:ea typeface="Calibri" panose="020F0502020204030204" pitchFamily="34" charset="0"/>
                <a:cs typeface="Times New Roman" panose="02020603050405020304" pitchFamily="18" charset="0"/>
              </a:rPr>
              <a:t>oferr</a:t>
            </a:r>
            <a:r>
              <a:rPr lang="ro-RO" sz="2200" dirty="0">
                <a:solidFill>
                  <a:srgbClr val="002060"/>
                </a:solidFill>
                <a:ea typeface="Calibri" panose="020F0502020204030204" pitchFamily="34" charset="0"/>
                <a:cs typeface="Times New Roman" panose="02020603050405020304" pitchFamily="18" charset="0"/>
              </a:rPr>
              <a:t>:</a:t>
            </a:r>
          </a:p>
          <a:p>
            <a:pPr lvl="1" algn="just">
              <a:lnSpc>
                <a:spcPct val="150000"/>
              </a:lnSpc>
              <a:spcBef>
                <a:spcPts val="0"/>
              </a:spcBef>
              <a:spcAft>
                <a:spcPts val="0"/>
              </a:spcAft>
              <a:buFontTx/>
              <a:buChar char="-"/>
            </a:pPr>
            <a:r>
              <a:rPr lang="en-US" sz="2200" dirty="0">
                <a:solidFill>
                  <a:srgbClr val="002060"/>
                </a:solidFill>
                <a:effectLst/>
                <a:ea typeface="Calibri" panose="020F0502020204030204" pitchFamily="34" charset="0"/>
                <a:cs typeface="Times New Roman" panose="02020603050405020304" pitchFamily="18" charset="0"/>
              </a:rPr>
              <a:t>a space, a physical and material environment where professional activities and e-activities</a:t>
            </a:r>
            <a:endParaRPr lang="ro-RO" sz="2200" dirty="0">
              <a:solidFill>
                <a:srgbClr val="002060"/>
              </a:solidFill>
              <a:effectLst/>
              <a:ea typeface="Calibri" panose="020F0502020204030204" pitchFamily="34" charset="0"/>
              <a:cs typeface="Times New Roman" panose="02020603050405020304" pitchFamily="18" charset="0"/>
            </a:endParaRPr>
          </a:p>
          <a:p>
            <a:pPr lvl="1" algn="just">
              <a:lnSpc>
                <a:spcPct val="150000"/>
              </a:lnSpc>
              <a:spcBef>
                <a:spcPts val="0"/>
              </a:spcBef>
              <a:spcAft>
                <a:spcPts val="0"/>
              </a:spcAft>
              <a:buFontTx/>
              <a:buChar char="-"/>
            </a:pPr>
            <a:r>
              <a:rPr lang="en-US" sz="2200" dirty="0">
                <a:solidFill>
                  <a:srgbClr val="002060"/>
                </a:solidFill>
                <a:effectLst/>
                <a:ea typeface="Calibri" panose="020F0502020204030204" pitchFamily="34" charset="0"/>
                <a:cs typeface="Times New Roman" panose="02020603050405020304" pitchFamily="18" charset="0"/>
              </a:rPr>
              <a:t>a laboratory atmosphere, where </a:t>
            </a:r>
            <a:r>
              <a:rPr lang="ro-RO" sz="2200" dirty="0">
                <a:solidFill>
                  <a:srgbClr val="002060"/>
                </a:solidFill>
                <a:effectLst/>
                <a:ea typeface="Calibri" panose="020F0502020204030204" pitchFamily="34" charset="0"/>
                <a:cs typeface="Times New Roman" panose="02020603050405020304" pitchFamily="18" charset="0"/>
              </a:rPr>
              <a:t>learning and </a:t>
            </a:r>
            <a:r>
              <a:rPr lang="en-US" sz="2200" dirty="0">
                <a:solidFill>
                  <a:srgbClr val="002060"/>
                </a:solidFill>
                <a:effectLst/>
                <a:ea typeface="Calibri" panose="020F0502020204030204" pitchFamily="34" charset="0"/>
                <a:cs typeface="Times New Roman" panose="02020603050405020304" pitchFamily="18" charset="0"/>
              </a:rPr>
              <a:t>knowledge is produced, modelling and professional and personal training in an experiential manner</a:t>
            </a:r>
            <a:endParaRPr lang="ro-RO" sz="2200" dirty="0">
              <a:solidFill>
                <a:srgbClr val="002060"/>
              </a:solidFill>
              <a:effectLst/>
              <a:ea typeface="Calibri" panose="020F0502020204030204" pitchFamily="34" charset="0"/>
              <a:cs typeface="Times New Roman" panose="02020603050405020304" pitchFamily="18" charset="0"/>
            </a:endParaRPr>
          </a:p>
          <a:p>
            <a:pPr lvl="1" algn="just">
              <a:lnSpc>
                <a:spcPct val="150000"/>
              </a:lnSpc>
              <a:spcBef>
                <a:spcPts val="0"/>
              </a:spcBef>
              <a:spcAft>
                <a:spcPts val="0"/>
              </a:spcAft>
              <a:buFontTx/>
              <a:buChar char="-"/>
            </a:pPr>
            <a:endParaRPr lang="ro-RO" sz="2200" dirty="0">
              <a:solidFill>
                <a:srgbClr val="002060"/>
              </a:solidFill>
              <a:ea typeface="Calibri" panose="020F0502020204030204" pitchFamily="34" charset="0"/>
              <a:cs typeface="Times New Roman" panose="02020603050405020304" pitchFamily="18" charset="0"/>
            </a:endParaRPr>
          </a:p>
          <a:p>
            <a:pPr lvl="1" algn="just">
              <a:lnSpc>
                <a:spcPct val="150000"/>
              </a:lnSpc>
              <a:spcBef>
                <a:spcPts val="0"/>
              </a:spcBef>
              <a:spcAft>
                <a:spcPts val="0"/>
              </a:spcAft>
              <a:buFontTx/>
              <a:buChar char="-"/>
            </a:pPr>
            <a:endParaRPr lang="ro-RO" sz="1800" dirty="0">
              <a:solidFill>
                <a:srgbClr val="002060"/>
              </a:solidFill>
              <a:effectLst/>
              <a:ea typeface="Calibri" panose="020F0502020204030204" pitchFamily="34" charset="0"/>
              <a:cs typeface="Times New Roman" panose="02020603050405020304" pitchFamily="18" charset="0"/>
            </a:endParaRPr>
          </a:p>
          <a:p>
            <a:pPr marL="0" indent="0" algn="just">
              <a:lnSpc>
                <a:spcPct val="150000"/>
              </a:lnSpc>
              <a:buNone/>
            </a:pPr>
            <a:endParaRPr lang="ro-RO" sz="2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5821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188640"/>
            <a:ext cx="9108503" cy="576064"/>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br>
              <a:rPr lang="ro-RO" sz="2000" b="1" dirty="0">
                <a:solidFill>
                  <a:srgbClr val="002060"/>
                </a:solidFill>
              </a:rPr>
            </a:br>
            <a:br>
              <a:rPr lang="pl-PL" sz="2000" b="1" dirty="0">
                <a:solidFill>
                  <a:srgbClr val="800080"/>
                </a:solidFill>
              </a:rPr>
            </a:br>
            <a:r>
              <a:rPr lang="pl-PL" sz="2000" b="1" dirty="0">
                <a:solidFill>
                  <a:srgbClr val="800080"/>
                </a:solidFill>
              </a:rPr>
              <a:t>3. Mission</a:t>
            </a:r>
            <a:br>
              <a:rPr lang="pl-PL" sz="2000" b="1" dirty="0">
                <a:solidFill>
                  <a:srgbClr val="800080"/>
                </a:solidFill>
              </a:rPr>
            </a:br>
            <a:br>
              <a:rPr lang="pl-PL" sz="2000" b="1" dirty="0">
                <a:solidFill>
                  <a:srgbClr val="800080"/>
                </a:solidFill>
              </a:rPr>
            </a:br>
            <a:br>
              <a:rPr lang="pl-PL" sz="2000" b="1" dirty="0">
                <a:solidFill>
                  <a:srgbClr val="800080"/>
                </a:solidFill>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0" y="1052736"/>
            <a:ext cx="9144000" cy="5805264"/>
          </a:xfrm>
        </p:spPr>
        <p:txBody>
          <a:bodyPr/>
          <a:lstStyle/>
          <a:p>
            <a:pPr algn="just">
              <a:lnSpc>
                <a:spcPct val="150000"/>
              </a:lnSpc>
              <a:spcBef>
                <a:spcPts val="0"/>
              </a:spcBef>
              <a:spcAft>
                <a:spcPts val="0"/>
              </a:spcAft>
              <a:buFontTx/>
              <a:buChar char="-"/>
            </a:pPr>
            <a:r>
              <a:rPr lang="en-US" sz="2200" dirty="0">
                <a:solidFill>
                  <a:srgbClr val="002060"/>
                </a:solidFill>
                <a:effectLst/>
                <a:ea typeface="Calibri" panose="020F0502020204030204" pitchFamily="34" charset="0"/>
                <a:cs typeface="Times New Roman" panose="02020603050405020304" pitchFamily="18" charset="0"/>
              </a:rPr>
              <a:t>to contribute to the </a:t>
            </a:r>
            <a:r>
              <a:rPr lang="en-US" sz="2200" dirty="0" err="1">
                <a:solidFill>
                  <a:srgbClr val="002060"/>
                </a:solidFill>
                <a:effectLst/>
                <a:ea typeface="Calibri" panose="020F0502020204030204" pitchFamily="34" charset="0"/>
                <a:cs typeface="Times New Roman" panose="02020603050405020304" pitchFamily="18" charset="0"/>
              </a:rPr>
              <a:t>specialised</a:t>
            </a:r>
            <a:r>
              <a:rPr lang="en-US" sz="2200" dirty="0">
                <a:solidFill>
                  <a:srgbClr val="002060"/>
                </a:solidFill>
                <a:effectLst/>
                <a:ea typeface="Calibri" panose="020F0502020204030204" pitchFamily="34" charset="0"/>
                <a:cs typeface="Times New Roman" panose="02020603050405020304" pitchFamily="18" charset="0"/>
              </a:rPr>
              <a:t> professional development of teaching staff in pre-university education, by promoting mentoring as an opportunity to facilitate the insertion of teachers in their professional life, their socio-professional insertion, to support them in their professional, personal and social development</a:t>
            </a:r>
            <a:endParaRPr lang="ro-RO" sz="22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7281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0"/>
            <a:ext cx="9108503" cy="332656"/>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br>
              <a:rPr lang="ro-RO" sz="2000" b="1" dirty="0">
                <a:solidFill>
                  <a:srgbClr val="002060"/>
                </a:solidFill>
              </a:rPr>
            </a:br>
            <a:br>
              <a:rPr lang="pl-PL" sz="2000" b="1" dirty="0">
                <a:solidFill>
                  <a:srgbClr val="800080"/>
                </a:solidFill>
              </a:rPr>
            </a:br>
            <a:r>
              <a:rPr lang="pl-PL" sz="2000" b="1" dirty="0">
                <a:solidFill>
                  <a:srgbClr val="800080"/>
                </a:solidFill>
              </a:rPr>
              <a:t>4. Values and principles</a:t>
            </a:r>
            <a:br>
              <a:rPr lang="pl-PL" sz="2000" b="1" dirty="0">
                <a:solidFill>
                  <a:srgbClr val="800080"/>
                </a:solidFill>
              </a:rPr>
            </a:br>
            <a:br>
              <a:rPr lang="pl-PL" sz="2000" b="1" dirty="0">
                <a:solidFill>
                  <a:srgbClr val="800080"/>
                </a:solidFill>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0" y="332656"/>
            <a:ext cx="9144000" cy="6525343"/>
          </a:xfrm>
        </p:spPr>
        <p:txBody>
          <a:bodyPr/>
          <a:lstStyle/>
          <a:p>
            <a:pPr marL="0" indent="0" algn="just" defTabSz="182563">
              <a:lnSpc>
                <a:spcPct val="130000"/>
              </a:lnSpc>
              <a:spcBef>
                <a:spcPts val="0"/>
              </a:spcBef>
              <a:spcAft>
                <a:spcPts val="0"/>
              </a:spcAft>
              <a:buNone/>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ffectLst/>
                <a:ea typeface="Calibri" panose="020F0502020204030204" pitchFamily="34" charset="0"/>
                <a:cs typeface="Times New Roman" panose="02020603050405020304" pitchFamily="18" charset="0"/>
              </a:rPr>
              <a:t>Building a climate of honesty, empathy, mutual respect, transparency, sincerity;</a:t>
            </a:r>
            <a:r>
              <a:rPr lang="ro-RO" sz="2200" dirty="0">
                <a:solidFill>
                  <a:srgbClr val="002060"/>
                </a:solidFill>
                <a:effectLst/>
                <a:ea typeface="Calibri" panose="020F0502020204030204" pitchFamily="34" charset="0"/>
                <a:cs typeface="Times New Roman" panose="02020603050405020304" pitchFamily="18" charset="0"/>
              </a:rPr>
              <a:t> </a:t>
            </a:r>
          </a:p>
          <a:p>
            <a:pPr marL="0" indent="0" algn="just" defTabSz="182563">
              <a:lnSpc>
                <a:spcPct val="130000"/>
              </a:lnSpc>
              <a:spcBef>
                <a:spcPts val="0"/>
              </a:spcBef>
              <a:spcAft>
                <a:spcPts val="0"/>
              </a:spcAft>
              <a:buNone/>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ffectLst/>
                <a:ea typeface="Calibri" panose="020F0502020204030204" pitchFamily="34" charset="0"/>
                <a:cs typeface="Times New Roman" panose="02020603050405020304" pitchFamily="18" charset="0"/>
              </a:rPr>
              <a:t>To promote confidence in (e-)mentoring and in the professional and human relationship with the mentor;</a:t>
            </a:r>
            <a:r>
              <a:rPr lang="ro-RO" sz="2200" dirty="0">
                <a:solidFill>
                  <a:srgbClr val="002060"/>
                </a:solidFill>
                <a:effectLst/>
                <a:ea typeface="Calibri" panose="020F0502020204030204" pitchFamily="34" charset="0"/>
                <a:cs typeface="Times New Roman" panose="02020603050405020304" pitchFamily="18" charset="0"/>
              </a:rPr>
              <a:t> </a:t>
            </a:r>
          </a:p>
          <a:p>
            <a:pPr marL="0" indent="0" algn="just" defTabSz="182563">
              <a:lnSpc>
                <a:spcPct val="130000"/>
              </a:lnSpc>
              <a:spcBef>
                <a:spcPts val="0"/>
              </a:spcBef>
              <a:spcAft>
                <a:spcPts val="0"/>
              </a:spcAft>
              <a:buNone/>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ffectLst/>
                <a:ea typeface="Calibri" panose="020F0502020204030204" pitchFamily="34" charset="0"/>
                <a:cs typeface="Times New Roman" panose="02020603050405020304" pitchFamily="18" charset="0"/>
              </a:rPr>
              <a:t>Facilitate access to (e-)mentoring opportunities for teachers through the involvement of mentors</a:t>
            </a:r>
            <a:r>
              <a:rPr lang="ro-RO" sz="2200" dirty="0">
                <a:solidFill>
                  <a:srgbClr val="002060"/>
                </a:solidFill>
                <a:effectLst/>
                <a:ea typeface="Calibri" panose="020F0502020204030204" pitchFamily="34" charset="0"/>
                <a:cs typeface="Times New Roman" panose="02020603050405020304" pitchFamily="18" charset="0"/>
              </a:rPr>
              <a:t>;</a:t>
            </a:r>
          </a:p>
          <a:p>
            <a:pPr marL="0" indent="0" algn="just">
              <a:lnSpc>
                <a:spcPct val="130000"/>
              </a:lnSpc>
              <a:spcBef>
                <a:spcPts val="0"/>
              </a:spcBef>
              <a:spcAft>
                <a:spcPts val="0"/>
              </a:spcAft>
              <a:buNone/>
              <a:tabLst>
                <a:tab pos="182563" algn="l"/>
              </a:tabLst>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ffectLst/>
                <a:ea typeface="Calibri" panose="020F0502020204030204" pitchFamily="34" charset="0"/>
                <a:cs typeface="Times New Roman" panose="02020603050405020304" pitchFamily="18" charset="0"/>
              </a:rPr>
              <a:t>Building strong, collaborative, partnership relationships between mentors and mentees based on professional, ethical and moral principles;</a:t>
            </a:r>
            <a:r>
              <a:rPr lang="ro-RO" sz="2200" dirty="0">
                <a:solidFill>
                  <a:srgbClr val="002060"/>
                </a:solidFill>
                <a:effectLst/>
                <a:ea typeface="Calibri" panose="020F0502020204030204" pitchFamily="34" charset="0"/>
                <a:cs typeface="Times New Roman" panose="02020603050405020304" pitchFamily="18" charset="0"/>
              </a:rPr>
              <a:t> </a:t>
            </a:r>
          </a:p>
          <a:p>
            <a:pPr marL="0" indent="0" algn="just">
              <a:lnSpc>
                <a:spcPct val="130000"/>
              </a:lnSpc>
              <a:spcBef>
                <a:spcPts val="0"/>
              </a:spcBef>
              <a:spcAft>
                <a:spcPts val="0"/>
              </a:spcAft>
              <a:buNone/>
              <a:tabLst>
                <a:tab pos="182563" algn="l"/>
              </a:tabLst>
            </a:pPr>
            <a:r>
              <a:rPr lang="ro-RO" sz="2200" dirty="0">
                <a:solidFill>
                  <a:srgbClr val="002060"/>
                </a:solidFill>
                <a:effectLst/>
                <a:ea typeface="Calibri" panose="020F0502020204030204" pitchFamily="34" charset="0"/>
                <a:cs typeface="Times New Roman" panose="02020603050405020304" pitchFamily="18" charset="0"/>
              </a:rPr>
              <a:t>•	</a:t>
            </a:r>
            <a:r>
              <a:rPr lang="ro-RO" sz="2200" dirty="0" err="1">
                <a:solidFill>
                  <a:srgbClr val="002060"/>
                </a:solidFill>
                <a:effectLst/>
                <a:ea typeface="Calibri" panose="020F0502020204030204" pitchFamily="34" charset="0"/>
                <a:cs typeface="Times New Roman" panose="02020603050405020304" pitchFamily="18" charset="0"/>
              </a:rPr>
              <a:t>Carrying</a:t>
            </a:r>
            <a:r>
              <a:rPr lang="ro-RO" sz="2200" dirty="0">
                <a:solidFill>
                  <a:srgbClr val="002060"/>
                </a:solidFill>
                <a:effectLst/>
                <a:ea typeface="Calibri" panose="020F0502020204030204" pitchFamily="34" charset="0"/>
                <a:cs typeface="Times New Roman" panose="02020603050405020304" pitchFamily="18" charset="0"/>
              </a:rPr>
              <a:t> out </a:t>
            </a:r>
            <a:r>
              <a:rPr lang="ro-RO" sz="2200" dirty="0" err="1">
                <a:solidFill>
                  <a:srgbClr val="002060"/>
                </a:solidFill>
                <a:effectLst/>
                <a:ea typeface="Calibri" panose="020F0502020204030204" pitchFamily="34" charset="0"/>
                <a:cs typeface="Times New Roman" panose="02020603050405020304" pitchFamily="18" charset="0"/>
              </a:rPr>
              <a:t>professional</a:t>
            </a:r>
            <a:r>
              <a:rPr lang="ro-RO" sz="2200" dirty="0">
                <a:solidFill>
                  <a:srgbClr val="002060"/>
                </a:solidFill>
                <a:effectLst/>
                <a:ea typeface="Calibri" panose="020F0502020204030204" pitchFamily="34" charset="0"/>
                <a:cs typeface="Times New Roman" panose="02020603050405020304" pitchFamily="18" charset="0"/>
              </a:rPr>
              <a:t> </a:t>
            </a:r>
            <a:r>
              <a:rPr lang="ro-RO" sz="2200" dirty="0" err="1">
                <a:solidFill>
                  <a:srgbClr val="002060"/>
                </a:solidFill>
                <a:effectLst/>
                <a:ea typeface="Calibri" panose="020F0502020204030204" pitchFamily="34" charset="0"/>
                <a:cs typeface="Times New Roman" panose="02020603050405020304" pitchFamily="18" charset="0"/>
              </a:rPr>
              <a:t>exchanges</a:t>
            </a:r>
            <a:r>
              <a:rPr lang="ro-RO" sz="2200" dirty="0">
                <a:solidFill>
                  <a:srgbClr val="002060"/>
                </a:solidFill>
                <a:effectLst/>
                <a:ea typeface="Calibri" panose="020F0502020204030204" pitchFamily="34" charset="0"/>
                <a:cs typeface="Times New Roman" panose="02020603050405020304" pitchFamily="18" charset="0"/>
              </a:rPr>
              <a:t>;</a:t>
            </a:r>
          </a:p>
          <a:p>
            <a:pPr marL="0" indent="0" algn="just" defTabSz="182563">
              <a:lnSpc>
                <a:spcPct val="130000"/>
              </a:lnSpc>
              <a:spcBef>
                <a:spcPts val="0"/>
              </a:spcBef>
              <a:spcAft>
                <a:spcPts val="0"/>
              </a:spcAft>
              <a:buNone/>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ffectLst/>
                <a:ea typeface="Calibri" panose="020F0502020204030204" pitchFamily="34" charset="0"/>
                <a:cs typeface="Times New Roman" panose="02020603050405020304" pitchFamily="18" charset="0"/>
              </a:rPr>
              <a:t>Concern for professional, personal and social learning, training, development and evolution;</a:t>
            </a:r>
            <a:r>
              <a:rPr lang="ro-RO" sz="2200" dirty="0">
                <a:solidFill>
                  <a:srgbClr val="002060"/>
                </a:solidFill>
                <a:effectLst/>
                <a:ea typeface="Calibri" panose="020F0502020204030204" pitchFamily="34" charset="0"/>
                <a:cs typeface="Times New Roman" panose="02020603050405020304" pitchFamily="18" charset="0"/>
              </a:rPr>
              <a:t> </a:t>
            </a:r>
          </a:p>
          <a:p>
            <a:pPr marL="0" indent="0" algn="just" defTabSz="182563">
              <a:lnSpc>
                <a:spcPct val="130000"/>
              </a:lnSpc>
              <a:spcBef>
                <a:spcPts val="0"/>
              </a:spcBef>
              <a:spcAft>
                <a:spcPts val="0"/>
              </a:spcAft>
              <a:buNone/>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ffectLst/>
                <a:ea typeface="Calibri" panose="020F0502020204030204" pitchFamily="34" charset="0"/>
                <a:cs typeface="Times New Roman" panose="02020603050405020304" pitchFamily="18" charset="0"/>
              </a:rPr>
              <a:t>Promotion of the membership to a specific professional/learning/pedagogical community of practice;</a:t>
            </a:r>
            <a:endParaRPr lang="ro-RO" sz="2200" dirty="0">
              <a:solidFill>
                <a:srgbClr val="002060"/>
              </a:solidFill>
              <a:effectLst/>
              <a:ea typeface="Calibri" panose="020F0502020204030204" pitchFamily="34" charset="0"/>
              <a:cs typeface="Times New Roman" panose="02020603050405020304" pitchFamily="18" charset="0"/>
            </a:endParaRPr>
          </a:p>
          <a:p>
            <a:pPr marL="0" indent="0" algn="just">
              <a:lnSpc>
                <a:spcPct val="130000"/>
              </a:lnSpc>
              <a:spcBef>
                <a:spcPts val="0"/>
              </a:spcBef>
              <a:spcAft>
                <a:spcPts val="0"/>
              </a:spcAft>
              <a:buNone/>
              <a:tabLst>
                <a:tab pos="182563" algn="l"/>
              </a:tabLst>
            </a:pPr>
            <a:r>
              <a:rPr lang="ro-RO" sz="2200" dirty="0">
                <a:solidFill>
                  <a:srgbClr val="002060"/>
                </a:solidFill>
                <a:effectLst/>
                <a:ea typeface="Calibri" panose="020F0502020204030204" pitchFamily="34" charset="0"/>
                <a:cs typeface="Times New Roman" panose="02020603050405020304" pitchFamily="18" charset="0"/>
              </a:rPr>
              <a:t>•	</a:t>
            </a:r>
            <a:r>
              <a:rPr lang="en-US" sz="2200" dirty="0">
                <a:solidFill>
                  <a:srgbClr val="002060"/>
                </a:solidFill>
                <a:effectLst/>
                <a:ea typeface="Calibri" panose="020F0502020204030204" pitchFamily="34" charset="0"/>
                <a:cs typeface="Times New Roman" panose="02020603050405020304" pitchFamily="18" charset="0"/>
              </a:rPr>
              <a:t>Building a regional, national and international mentoring network</a:t>
            </a:r>
            <a:r>
              <a:rPr lang="ro-RO" sz="2200" dirty="0">
                <a:solidFill>
                  <a:srgbClr val="002060"/>
                </a:solidFill>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7835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332656"/>
            <a:ext cx="9108503" cy="360040"/>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br>
              <a:rPr lang="ro-RO" sz="2000" b="1" dirty="0">
                <a:solidFill>
                  <a:srgbClr val="002060"/>
                </a:solidFill>
              </a:rPr>
            </a:br>
            <a:br>
              <a:rPr lang="pl-PL" sz="2000" b="1" dirty="0">
                <a:solidFill>
                  <a:srgbClr val="800080"/>
                </a:solidFill>
              </a:rPr>
            </a:br>
            <a:r>
              <a:rPr lang="pl-PL" sz="2000" b="1" dirty="0">
                <a:solidFill>
                  <a:srgbClr val="800080"/>
                </a:solidFill>
              </a:rPr>
              <a:t>5. </a:t>
            </a:r>
            <a:r>
              <a:rPr lang="en-US" sz="2000" b="1" dirty="0">
                <a:solidFill>
                  <a:srgbClr val="800080"/>
                </a:solidFill>
              </a:rPr>
              <a:t>Psycho-pedagogical basis of ML activities</a:t>
            </a:r>
            <a:br>
              <a:rPr lang="pl-PL" sz="2000" b="1" dirty="0">
                <a:solidFill>
                  <a:srgbClr val="800080"/>
                </a:solidFill>
              </a:rPr>
            </a:br>
            <a:br>
              <a:rPr lang="pl-PL" sz="2000" b="1" dirty="0">
                <a:solidFill>
                  <a:srgbClr val="800080"/>
                </a:solidFill>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107504" y="1412776"/>
            <a:ext cx="8784976" cy="5445224"/>
          </a:xfrm>
        </p:spPr>
        <p:txBody>
          <a:bodyPr/>
          <a:lstStyle/>
          <a:p>
            <a:pPr marL="0" indent="0" algn="just" defTabSz="182563">
              <a:lnSpc>
                <a:spcPct val="150000"/>
              </a:lnSpc>
              <a:spcBef>
                <a:spcPts val="0"/>
              </a:spcBef>
              <a:spcAft>
                <a:spcPts val="0"/>
              </a:spcAft>
              <a:buNone/>
            </a:pPr>
            <a:r>
              <a:rPr lang="en-US" sz="2400" dirty="0">
                <a:solidFill>
                  <a:srgbClr val="002060"/>
                </a:solidFill>
                <a:effectLst/>
                <a:ea typeface="Calibri" panose="020F0502020204030204" pitchFamily="34" charset="0"/>
                <a:cs typeface="Times New Roman" panose="02020603050405020304" pitchFamily="18" charset="0"/>
              </a:rPr>
              <a:t>The educational paradigms used </a:t>
            </a:r>
            <a:r>
              <a:rPr lang="ro-RO" sz="2400" dirty="0">
                <a:solidFill>
                  <a:srgbClr val="002060"/>
                </a:solidFill>
                <a:effectLst/>
                <a:ea typeface="Calibri" panose="020F0502020204030204" pitchFamily="34" charset="0"/>
                <a:cs typeface="Times New Roman" panose="02020603050405020304" pitchFamily="18" charset="0"/>
              </a:rPr>
              <a:t>-</a:t>
            </a:r>
            <a:r>
              <a:rPr lang="en-US" sz="2400" dirty="0">
                <a:solidFill>
                  <a:srgbClr val="002060"/>
                </a:solidFill>
                <a:effectLst/>
                <a:ea typeface="Calibri" panose="020F0502020204030204" pitchFamily="34" charset="0"/>
                <a:cs typeface="Times New Roman" panose="02020603050405020304" pitchFamily="18" charset="0"/>
              </a:rPr>
              <a:t> modern and scientifically based</a:t>
            </a:r>
            <a:r>
              <a:rPr lang="ro-RO" sz="2400" dirty="0">
                <a:solidFill>
                  <a:srgbClr val="002060"/>
                </a:solidFill>
                <a:effectLst/>
                <a:ea typeface="Calibri" panose="020F0502020204030204" pitchFamily="34" charset="0"/>
                <a:cs typeface="Times New Roman" panose="02020603050405020304" pitchFamily="18" charset="0"/>
              </a:rPr>
              <a:t>:</a:t>
            </a:r>
          </a:p>
          <a:p>
            <a:pPr marL="0" indent="0" algn="just" defTabSz="182563">
              <a:lnSpc>
                <a:spcPct val="150000"/>
              </a:lnSpc>
              <a:spcBef>
                <a:spcPts val="0"/>
              </a:spcBef>
              <a:spcAft>
                <a:spcPts val="0"/>
              </a:spcAft>
              <a:buNone/>
            </a:pPr>
            <a:r>
              <a:rPr lang="ro-RO" sz="2400" dirty="0">
                <a:solidFill>
                  <a:srgbClr val="002060"/>
                </a:solidFill>
                <a:effectLst/>
                <a:ea typeface="Calibri" panose="020F0502020204030204" pitchFamily="34" charset="0"/>
                <a:cs typeface="Times New Roman" panose="02020603050405020304" pitchFamily="18" charset="0"/>
              </a:rPr>
              <a:t>			- </a:t>
            </a:r>
            <a:r>
              <a:rPr lang="ro-RO" sz="2400" dirty="0" err="1">
                <a:solidFill>
                  <a:srgbClr val="002060"/>
                </a:solidFill>
                <a:effectLst/>
                <a:ea typeface="Calibri" panose="020F0502020204030204" pitchFamily="34" charset="0"/>
                <a:cs typeface="Times New Roman" panose="02020603050405020304" pitchFamily="18" charset="0"/>
              </a:rPr>
              <a:t>visible</a:t>
            </a:r>
            <a:r>
              <a:rPr lang="ro-RO" sz="2400" dirty="0">
                <a:solidFill>
                  <a:srgbClr val="002060"/>
                </a:solidFill>
                <a:effectLst/>
                <a:ea typeface="Calibri" panose="020F0502020204030204" pitchFamily="34" charset="0"/>
                <a:cs typeface="Times New Roman" panose="02020603050405020304" pitchFamily="18" charset="0"/>
              </a:rPr>
              <a:t> learning;</a:t>
            </a:r>
          </a:p>
          <a:p>
            <a:pPr marL="0" indent="0" algn="just" defTabSz="182563">
              <a:lnSpc>
                <a:spcPct val="150000"/>
              </a:lnSpc>
              <a:spcBef>
                <a:spcPts val="0"/>
              </a:spcBef>
              <a:spcAft>
                <a:spcPts val="0"/>
              </a:spcAft>
              <a:buNone/>
            </a:pPr>
            <a:r>
              <a:rPr lang="ro-RO" sz="2400" dirty="0">
                <a:solidFill>
                  <a:srgbClr val="002060"/>
                </a:solidFill>
                <a:ea typeface="Calibri" panose="020F0502020204030204" pitchFamily="34" charset="0"/>
                <a:cs typeface="Times New Roman" panose="02020603050405020304" pitchFamily="18" charset="0"/>
              </a:rPr>
              <a:t>			-</a:t>
            </a:r>
            <a:r>
              <a:rPr lang="ro-RO" sz="2400" dirty="0">
                <a:solidFill>
                  <a:srgbClr val="002060"/>
                </a:solidFill>
                <a:effectLst/>
                <a:ea typeface="Calibri" panose="020F0502020204030204" pitchFamily="34" charset="0"/>
                <a:cs typeface="Times New Roman" panose="02020603050405020304" pitchFamily="18" charset="0"/>
              </a:rPr>
              <a:t> media </a:t>
            </a:r>
            <a:r>
              <a:rPr lang="ro-RO" sz="2400" dirty="0" err="1">
                <a:solidFill>
                  <a:srgbClr val="002060"/>
                </a:solidFill>
                <a:effectLst/>
                <a:ea typeface="Calibri" panose="020F0502020204030204" pitchFamily="34" charset="0"/>
                <a:cs typeface="Times New Roman" panose="02020603050405020304" pitchFamily="18" charset="0"/>
              </a:rPr>
              <a:t>literacy</a:t>
            </a:r>
            <a:r>
              <a:rPr lang="ro-RO" sz="2400" dirty="0">
                <a:solidFill>
                  <a:srgbClr val="002060"/>
                </a:solidFill>
                <a:effectLst/>
                <a:ea typeface="Calibri" panose="020F0502020204030204" pitchFamily="34" charset="0"/>
                <a:cs typeface="Times New Roman" panose="02020603050405020304" pitchFamily="18" charset="0"/>
              </a:rPr>
              <a:t>;</a:t>
            </a:r>
            <a:endParaRPr lang="ro-RO" sz="2400" dirty="0">
              <a:solidFill>
                <a:srgbClr val="002060"/>
              </a:solidFill>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400" dirty="0">
                <a:solidFill>
                  <a:srgbClr val="002060"/>
                </a:solidFill>
                <a:effectLst/>
                <a:ea typeface="Calibri" panose="020F0502020204030204" pitchFamily="34" charset="0"/>
                <a:cs typeface="Times New Roman" panose="02020603050405020304" pitchFamily="18" charset="0"/>
              </a:rPr>
              <a:t>			- </a:t>
            </a:r>
            <a:r>
              <a:rPr lang="ro-RO" sz="2400" dirty="0" err="1">
                <a:solidFill>
                  <a:srgbClr val="002060"/>
                </a:solidFill>
                <a:effectLst/>
                <a:ea typeface="Calibri" panose="020F0502020204030204" pitchFamily="34" charset="0"/>
                <a:cs typeface="Times New Roman" panose="02020603050405020304" pitchFamily="18" charset="0"/>
              </a:rPr>
              <a:t>metacognition</a:t>
            </a:r>
            <a:r>
              <a:rPr lang="ro-RO" sz="2400" dirty="0">
                <a:solidFill>
                  <a:srgbClr val="002060"/>
                </a:solidFill>
                <a:effectLst/>
                <a:ea typeface="Calibri" panose="020F0502020204030204" pitchFamily="34" charset="0"/>
                <a:cs typeface="Times New Roman" panose="02020603050405020304" pitchFamily="18" charset="0"/>
              </a:rPr>
              <a:t>;</a:t>
            </a:r>
          </a:p>
          <a:p>
            <a:pPr marL="0" indent="0" algn="just" defTabSz="182563">
              <a:lnSpc>
                <a:spcPct val="150000"/>
              </a:lnSpc>
              <a:spcBef>
                <a:spcPts val="0"/>
              </a:spcBef>
              <a:spcAft>
                <a:spcPts val="0"/>
              </a:spcAft>
              <a:buNone/>
            </a:pPr>
            <a:r>
              <a:rPr lang="ro-RO" sz="2400" dirty="0">
                <a:solidFill>
                  <a:srgbClr val="002060"/>
                </a:solidFill>
                <a:ea typeface="Calibri" panose="020F0502020204030204" pitchFamily="34" charset="0"/>
                <a:cs typeface="Times New Roman" panose="02020603050405020304" pitchFamily="18" charset="0"/>
              </a:rPr>
              <a:t>			-</a:t>
            </a:r>
            <a:r>
              <a:rPr lang="ro-RO" sz="2400" dirty="0">
                <a:solidFill>
                  <a:srgbClr val="002060"/>
                </a:solidFill>
                <a:effectLst/>
                <a:ea typeface="Calibri" panose="020F0502020204030204" pitchFamily="34" charset="0"/>
                <a:cs typeface="Times New Roman" panose="02020603050405020304" pitchFamily="18" charset="0"/>
              </a:rPr>
              <a:t> </a:t>
            </a:r>
            <a:r>
              <a:rPr lang="ro-RO" sz="2400" dirty="0" err="1">
                <a:solidFill>
                  <a:srgbClr val="002060"/>
                </a:solidFill>
                <a:effectLst/>
                <a:ea typeface="Calibri" panose="020F0502020204030204" pitchFamily="34" charset="0"/>
                <a:cs typeface="Times New Roman" panose="02020603050405020304" pitchFamily="18" charset="0"/>
              </a:rPr>
              <a:t>critical</a:t>
            </a:r>
            <a:r>
              <a:rPr lang="ro-RO" sz="2400" dirty="0">
                <a:solidFill>
                  <a:srgbClr val="002060"/>
                </a:solidFill>
                <a:effectLst/>
                <a:ea typeface="Calibri" panose="020F0502020204030204" pitchFamily="34" charset="0"/>
                <a:cs typeface="Times New Roman" panose="02020603050405020304" pitchFamily="18" charset="0"/>
              </a:rPr>
              <a:t> </a:t>
            </a:r>
            <a:r>
              <a:rPr lang="ro-RO" sz="2400" dirty="0" err="1">
                <a:solidFill>
                  <a:srgbClr val="002060"/>
                </a:solidFill>
                <a:effectLst/>
                <a:ea typeface="Calibri" panose="020F0502020204030204" pitchFamily="34" charset="0"/>
                <a:cs typeface="Times New Roman" panose="02020603050405020304" pitchFamily="18" charset="0"/>
              </a:rPr>
              <a:t>thinking</a:t>
            </a:r>
            <a:r>
              <a:rPr lang="ro-RO" sz="2400" dirty="0">
                <a:solidFill>
                  <a:srgbClr val="002060"/>
                </a:solidFill>
                <a:effectLst/>
                <a:ea typeface="Calibri" panose="020F0502020204030204" pitchFamily="34" charset="0"/>
                <a:cs typeface="Times New Roman" panose="02020603050405020304" pitchFamily="18" charset="0"/>
              </a:rPr>
              <a:t>;</a:t>
            </a:r>
          </a:p>
          <a:p>
            <a:pPr marL="0" indent="0" algn="just" defTabSz="182563">
              <a:lnSpc>
                <a:spcPct val="150000"/>
              </a:lnSpc>
              <a:spcBef>
                <a:spcPts val="0"/>
              </a:spcBef>
              <a:spcAft>
                <a:spcPts val="0"/>
              </a:spcAft>
              <a:buNone/>
            </a:pPr>
            <a:r>
              <a:rPr lang="ro-RO" sz="2400" dirty="0">
                <a:solidFill>
                  <a:srgbClr val="002060"/>
                </a:solidFill>
                <a:ea typeface="Calibri" panose="020F0502020204030204" pitchFamily="34" charset="0"/>
                <a:cs typeface="Times New Roman" panose="02020603050405020304" pitchFamily="18" charset="0"/>
              </a:rPr>
              <a:t>			-</a:t>
            </a:r>
            <a:r>
              <a:rPr lang="ro-RO" sz="2400" dirty="0">
                <a:solidFill>
                  <a:srgbClr val="002060"/>
                </a:solidFill>
                <a:effectLst/>
                <a:ea typeface="Calibri" panose="020F0502020204030204" pitchFamily="34" charset="0"/>
                <a:cs typeface="Times New Roman" panose="02020603050405020304" pitchFamily="18" charset="0"/>
              </a:rPr>
              <a:t> inclusive education </a:t>
            </a:r>
          </a:p>
        </p:txBody>
      </p:sp>
    </p:spTree>
    <p:extLst>
      <p:ext uri="{BB962C8B-B14F-4D97-AF65-F5344CB8AC3E}">
        <p14:creationId xmlns:p14="http://schemas.microsoft.com/office/powerpoint/2010/main" val="2344041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D30A-DD79-7B43-9570-759B091ABC1C}"/>
              </a:ext>
            </a:extLst>
          </p:cNvPr>
          <p:cNvSpPr>
            <a:spLocks noGrp="1"/>
          </p:cNvSpPr>
          <p:nvPr>
            <p:ph type="title"/>
          </p:nvPr>
        </p:nvSpPr>
        <p:spPr>
          <a:xfrm>
            <a:off x="0" y="260648"/>
            <a:ext cx="9108503" cy="432048"/>
          </a:xfrm>
        </p:spPr>
        <p:txBody>
          <a:bodyPr/>
          <a:lstStyle/>
          <a:p>
            <a:br>
              <a:rPr lang="ro-RO" sz="2800" b="1" dirty="0">
                <a:solidFill>
                  <a:srgbClr val="CC0099"/>
                </a:solidFill>
              </a:rPr>
            </a:br>
            <a:br>
              <a:rPr lang="ro-RO" sz="2800" b="1" dirty="0">
                <a:solidFill>
                  <a:srgbClr val="CC0099"/>
                </a:solidFill>
              </a:rPr>
            </a:br>
            <a:r>
              <a:rPr lang="ro-RO" sz="2000" b="1" dirty="0">
                <a:solidFill>
                  <a:srgbClr val="800080"/>
                </a:solidFill>
              </a:rPr>
              <a:t> </a:t>
            </a:r>
            <a:br>
              <a:rPr lang="ro-RO" sz="2000" b="1" dirty="0">
                <a:solidFill>
                  <a:srgbClr val="800080"/>
                </a:solidFill>
              </a:rPr>
            </a:br>
            <a:br>
              <a:rPr lang="ro-RO" sz="2000" b="1" dirty="0">
                <a:solidFill>
                  <a:srgbClr val="800080"/>
                </a:solidFill>
              </a:rPr>
            </a:br>
            <a:br>
              <a:rPr lang="ro-RO" sz="2000" b="1" dirty="0">
                <a:solidFill>
                  <a:srgbClr val="002060"/>
                </a:solidFill>
              </a:rPr>
            </a:br>
            <a:br>
              <a:rPr lang="pl-PL" sz="2000" b="1" dirty="0">
                <a:solidFill>
                  <a:srgbClr val="800080"/>
                </a:solidFill>
              </a:rPr>
            </a:br>
            <a:r>
              <a:rPr lang="pl-PL" sz="2000" b="1" dirty="0">
                <a:solidFill>
                  <a:srgbClr val="800080"/>
                </a:solidFill>
              </a:rPr>
              <a:t>6. </a:t>
            </a:r>
            <a:r>
              <a:rPr lang="en-US" sz="2000" b="1" dirty="0">
                <a:solidFill>
                  <a:srgbClr val="800080"/>
                </a:solidFill>
              </a:rPr>
              <a:t>Objectives of the PROF project, to which the ML contributes</a:t>
            </a:r>
            <a:br>
              <a:rPr lang="pl-PL" sz="2000" b="1" dirty="0">
                <a:solidFill>
                  <a:srgbClr val="800080"/>
                </a:solidFill>
              </a:rPr>
            </a:br>
            <a:br>
              <a:rPr lang="pl-PL" sz="2000" b="1" dirty="0">
                <a:solidFill>
                  <a:srgbClr val="800080"/>
                </a:solidFill>
              </a:rPr>
            </a:br>
            <a:br>
              <a:rPr lang="pl-PL" sz="2000" b="1" dirty="0">
                <a:solidFill>
                  <a:srgbClr val="800080"/>
                </a:solidFill>
              </a:rPr>
            </a:br>
            <a:br>
              <a:rPr lang="pl-PL" sz="2000" b="1" dirty="0">
                <a:solidFill>
                  <a:srgbClr val="800080"/>
                </a:solidFill>
              </a:rPr>
            </a:br>
            <a:br>
              <a:rPr lang="ro-RO" sz="4400" b="1" dirty="0">
                <a:solidFill>
                  <a:srgbClr val="002060"/>
                </a:solidFill>
              </a:rPr>
            </a:br>
            <a:endParaRPr lang="ro-RO" dirty="0"/>
          </a:p>
        </p:txBody>
      </p:sp>
      <p:sp>
        <p:nvSpPr>
          <p:cNvPr id="3" name="Content Placeholder 2">
            <a:extLst>
              <a:ext uri="{FF2B5EF4-FFF2-40B4-BE49-F238E27FC236}">
                <a16:creationId xmlns:a16="http://schemas.microsoft.com/office/drawing/2014/main" id="{534E0E76-D9DC-0BA0-1696-8C9B4CE5E578}"/>
              </a:ext>
            </a:extLst>
          </p:cNvPr>
          <p:cNvSpPr>
            <a:spLocks noGrp="1"/>
          </p:cNvSpPr>
          <p:nvPr>
            <p:ph idx="1"/>
          </p:nvPr>
        </p:nvSpPr>
        <p:spPr>
          <a:xfrm>
            <a:off x="107504" y="620688"/>
            <a:ext cx="8784976" cy="6237312"/>
          </a:xfrm>
        </p:spPr>
        <p:txBody>
          <a:bodyPr/>
          <a:lstStyle/>
          <a:p>
            <a:pPr marL="0" indent="0" algn="just" defTabSz="182563">
              <a:lnSpc>
                <a:spcPct val="150000"/>
              </a:lnSpc>
              <a:spcBef>
                <a:spcPts val="0"/>
              </a:spcBef>
              <a:spcAft>
                <a:spcPts val="0"/>
              </a:spcAft>
              <a:buNone/>
            </a:pPr>
            <a:r>
              <a:rPr lang="ro-RO" sz="2100" dirty="0">
                <a:solidFill>
                  <a:srgbClr val="002060"/>
                </a:solidFill>
                <a:effectLst/>
                <a:ea typeface="Calibri" panose="020F0502020204030204" pitchFamily="34" charset="0"/>
                <a:cs typeface="Times New Roman" panose="02020603050405020304" pitchFamily="18" charset="0"/>
              </a:rPr>
              <a:t>OS1 - </a:t>
            </a:r>
            <a:r>
              <a:rPr lang="en-US" sz="2100" dirty="0">
                <a:solidFill>
                  <a:srgbClr val="002060"/>
                </a:solidFill>
                <a:effectLst/>
                <a:ea typeface="Calibri" panose="020F0502020204030204" pitchFamily="34" charset="0"/>
                <a:cs typeface="Times New Roman" panose="02020603050405020304" pitchFamily="18" charset="0"/>
              </a:rPr>
              <a:t> through the new model of mentoring based on sharing successful professional experiences and through professional reflection - dimensions that are seamlessly integrated into the teaching-learning activity in the classroom by approaching mentoring holistically: management, teachers, mentors, becoming a model that can be a source of inspiration and professional learning.</a:t>
            </a:r>
            <a:endParaRPr lang="ro-RO" sz="21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endParaRPr lang="ro-RO" sz="1800" dirty="0">
              <a:solidFill>
                <a:srgbClr val="002060"/>
              </a:solidFill>
              <a:effectLst/>
              <a:ea typeface="Calibri" panose="020F0502020204030204" pitchFamily="34" charset="0"/>
              <a:cs typeface="Times New Roman" panose="02020603050405020304" pitchFamily="18" charset="0"/>
            </a:endParaRPr>
          </a:p>
          <a:p>
            <a:pPr marL="0" indent="0" algn="just" defTabSz="182563">
              <a:lnSpc>
                <a:spcPct val="150000"/>
              </a:lnSpc>
              <a:spcBef>
                <a:spcPts val="0"/>
              </a:spcBef>
              <a:spcAft>
                <a:spcPts val="0"/>
              </a:spcAft>
              <a:buNone/>
            </a:pPr>
            <a:r>
              <a:rPr lang="ro-RO" sz="2100" dirty="0">
                <a:solidFill>
                  <a:srgbClr val="002060"/>
                </a:solidFill>
                <a:effectLst/>
                <a:ea typeface="Calibri" panose="020F0502020204030204" pitchFamily="34" charset="0"/>
                <a:cs typeface="Times New Roman" panose="02020603050405020304" pitchFamily="18" charset="0"/>
              </a:rPr>
              <a:t>OS3 - </a:t>
            </a:r>
            <a:r>
              <a:rPr lang="en-US" sz="2100" dirty="0">
                <a:solidFill>
                  <a:srgbClr val="002060"/>
                </a:solidFill>
                <a:effectLst/>
                <a:ea typeface="Calibri" panose="020F0502020204030204" pitchFamily="34" charset="0"/>
                <a:cs typeface="Times New Roman" panose="02020603050405020304" pitchFamily="18" charset="0"/>
              </a:rPr>
              <a:t>on the training and professional development component for teachers in the 5 schools where the training and piloting of the institutional capacity assessment tools of the educational unit (including the target group members) was carried out, there is the possibility to carry out consistent analyses on the impact of the trainings on the professional practices of teachers and school principals.</a:t>
            </a:r>
            <a:endParaRPr lang="ro-RO" sz="21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274535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08A7C76D78834DA041FF15C698142B" ma:contentTypeVersion="2" ma:contentTypeDescription="Create a new document." ma:contentTypeScope="" ma:versionID="7ee8a339ba8b2b0cd6b0ccefd29f878e">
  <xsd:schema xmlns:xsd="http://www.w3.org/2001/XMLSchema" xmlns:xs="http://www.w3.org/2001/XMLSchema" xmlns:p="http://schemas.microsoft.com/office/2006/metadata/properties" xmlns:ns2="1f964045-88d3-4872-bc4d-aec5516d6b47" targetNamespace="http://schemas.microsoft.com/office/2006/metadata/properties" ma:root="true" ma:fieldsID="28a67d0f37f2ddf6f68488dd2435fc84" ns2:_="">
    <xsd:import namespace="1f964045-88d3-4872-bc4d-aec5516d6b4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964045-88d3-4872-bc4d-aec5516d6b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439EE7-3EAB-4FF0-9AD8-EAE68FE211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964045-88d3-4872-bc4d-aec5516d6b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0BA05B-9CFB-4235-8931-8FB2B26B9135}">
  <ds:schemaRefs>
    <ds:schemaRef ds:uri="1f964045-88d3-4872-bc4d-aec5516d6b47"/>
    <ds:schemaRef ds:uri="http://purl.org/dc/terms/"/>
    <ds:schemaRef ds:uri="http://www.w3.org/XML/1998/namespace"/>
    <ds:schemaRef ds:uri="http://purl.org/dc/elements/1.1/"/>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31D715FB-AFAF-42A9-99D6-3063FF68B2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7751</TotalTime>
  <Words>2410</Words>
  <Application>Microsoft Office PowerPoint</Application>
  <PresentationFormat>On-screen Show (4:3)</PresentationFormat>
  <Paragraphs>153</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 3</vt:lpstr>
      <vt:lpstr>Default Design</vt:lpstr>
      <vt:lpstr>     MENTORING LABORATORY - INSTITUTIONAL STRUCTURE SET UP WITHIN THE PROJECT PROF                                                               University professor PhD Daniel MARA                                                                                                                                                  daniel.mara@ulbsibiu.ro                                                                                               “Lucian Blaga” University of Sibiu, Romania                                                                                        University professor PhD Mușata BOCOȘ                                                                                                                             musata.bocos@ubbcluj.ro      Babeș-Bolyai University of Cluj-Napoca, Romania        </vt:lpstr>
      <vt:lpstr>Structural organization</vt:lpstr>
      <vt:lpstr>     1. Background to the establishment of the Mentor Lab (ML)   </vt:lpstr>
      <vt:lpstr>     1. Contextul înființării Laboratorului mentoral (LM)   </vt:lpstr>
      <vt:lpstr>      2. What is the Mentor Lab?    </vt:lpstr>
      <vt:lpstr>       3. Mission     </vt:lpstr>
      <vt:lpstr>       4. Values and principles    </vt:lpstr>
      <vt:lpstr>       5. Psycho-pedagogical basis of ML activities    </vt:lpstr>
      <vt:lpstr>       6. Objectives of the PROF project, to which the ML contributes     </vt:lpstr>
      <vt:lpstr>       7. ML objectives    </vt:lpstr>
      <vt:lpstr>     8. Visible Learning-VL Sustainable Professional Development Model - Fundamentals (John Hattie, 2014)   </vt:lpstr>
      <vt:lpstr>     9. Theoretical and applied research topics   </vt:lpstr>
      <vt:lpstr>     10. Scientific work and activities carried out within the ML (from March 2023 to November 2023)  </vt:lpstr>
      <vt:lpstr>     11. Presentation of (e-)workshops   </vt:lpstr>
      <vt:lpstr>     11. Presentation of (e-)workshops   </vt:lpstr>
      <vt:lpstr>     11. Presentation of (e-)workshops   </vt:lpstr>
      <vt:lpstr>     11. Presentation of (e-)workshops   </vt:lpstr>
      <vt:lpstr>     11. Presentation of (e-)workshops   </vt:lpstr>
      <vt:lpstr>     12. Conclusions   </vt:lpstr>
      <vt:lpstr> Bibliography </vt:lpstr>
    </vt:vector>
  </TitlesOfParts>
  <Company>&lt;arabianhorse&gt;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Variabile şi ipoteze</dc:title>
  <dc:creator>User</dc:creator>
  <cp:lastModifiedBy>MUSATA-DACIA BOCOS-BINTINTAN</cp:lastModifiedBy>
  <cp:revision>1263</cp:revision>
  <dcterms:created xsi:type="dcterms:W3CDTF">2008-10-26T16:57:33Z</dcterms:created>
  <dcterms:modified xsi:type="dcterms:W3CDTF">2023-11-09T13:30:36Z</dcterms:modified>
</cp:coreProperties>
</file>